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86"/>
  </p:notesMasterIdLst>
  <p:handoutMasterIdLst>
    <p:handoutMasterId r:id="rId87"/>
  </p:handoutMasterIdLst>
  <p:sldIdLst>
    <p:sldId id="373" r:id="rId2"/>
    <p:sldId id="375" r:id="rId3"/>
    <p:sldId id="257" r:id="rId4"/>
    <p:sldId id="259" r:id="rId5"/>
    <p:sldId id="260" r:id="rId6"/>
    <p:sldId id="261" r:id="rId7"/>
    <p:sldId id="263" r:id="rId8"/>
    <p:sldId id="265" r:id="rId9"/>
    <p:sldId id="266" r:id="rId10"/>
    <p:sldId id="264" r:id="rId11"/>
    <p:sldId id="267" r:id="rId12"/>
    <p:sldId id="377" r:id="rId13"/>
    <p:sldId id="269" r:id="rId14"/>
    <p:sldId id="270" r:id="rId15"/>
    <p:sldId id="378" r:id="rId16"/>
    <p:sldId id="272" r:id="rId17"/>
    <p:sldId id="273" r:id="rId18"/>
    <p:sldId id="274" r:id="rId19"/>
    <p:sldId id="275" r:id="rId20"/>
    <p:sldId id="276" r:id="rId21"/>
    <p:sldId id="356" r:id="rId22"/>
    <p:sldId id="280" r:id="rId23"/>
    <p:sldId id="360" r:id="rId24"/>
    <p:sldId id="358" r:id="rId25"/>
    <p:sldId id="282" r:id="rId26"/>
    <p:sldId id="284" r:id="rId27"/>
    <p:sldId id="366" r:id="rId28"/>
    <p:sldId id="367" r:id="rId29"/>
    <p:sldId id="287" r:id="rId30"/>
    <p:sldId id="368" r:id="rId31"/>
    <p:sldId id="359" r:id="rId32"/>
    <p:sldId id="370" r:id="rId33"/>
    <p:sldId id="290" r:id="rId34"/>
    <p:sldId id="291" r:id="rId35"/>
    <p:sldId id="372" r:id="rId36"/>
    <p:sldId id="293" r:id="rId37"/>
    <p:sldId id="296" r:id="rId38"/>
    <p:sldId id="295" r:id="rId39"/>
    <p:sldId id="297" r:id="rId40"/>
    <p:sldId id="298" r:id="rId41"/>
    <p:sldId id="299" r:id="rId42"/>
    <p:sldId id="300" r:id="rId43"/>
    <p:sldId id="301" r:id="rId44"/>
    <p:sldId id="302" r:id="rId45"/>
    <p:sldId id="303" r:id="rId46"/>
    <p:sldId id="304" r:id="rId47"/>
    <p:sldId id="305" r:id="rId48"/>
    <p:sldId id="361" r:id="rId49"/>
    <p:sldId id="362" r:id="rId50"/>
    <p:sldId id="363" r:id="rId51"/>
    <p:sldId id="364" r:id="rId52"/>
    <p:sldId id="365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74" r:id="rId61"/>
    <p:sldId id="330" r:id="rId62"/>
    <p:sldId id="331" r:id="rId63"/>
    <p:sldId id="332" r:id="rId64"/>
    <p:sldId id="333" r:id="rId65"/>
    <p:sldId id="334" r:id="rId66"/>
    <p:sldId id="335" r:id="rId67"/>
    <p:sldId id="336" r:id="rId68"/>
    <p:sldId id="337" r:id="rId69"/>
    <p:sldId id="338" r:id="rId70"/>
    <p:sldId id="339" r:id="rId71"/>
    <p:sldId id="340" r:id="rId72"/>
    <p:sldId id="341" r:id="rId73"/>
    <p:sldId id="342" r:id="rId74"/>
    <p:sldId id="343" r:id="rId75"/>
    <p:sldId id="344" r:id="rId76"/>
    <p:sldId id="345" r:id="rId77"/>
    <p:sldId id="346" r:id="rId78"/>
    <p:sldId id="347" r:id="rId79"/>
    <p:sldId id="348" r:id="rId80"/>
    <p:sldId id="350" r:id="rId81"/>
    <p:sldId id="352" r:id="rId82"/>
    <p:sldId id="353" r:id="rId83"/>
    <p:sldId id="354" r:id="rId84"/>
    <p:sldId id="376" r:id="rId85"/>
  </p:sldIdLst>
  <p:sldSz cx="9144000" cy="6858000" type="screen4x3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3333FF"/>
    <a:srgbClr val="0000FF"/>
    <a:srgbClr val="1438AC"/>
    <a:srgbClr val="0808B8"/>
    <a:srgbClr val="3904BC"/>
    <a:srgbClr val="FFFFFF"/>
    <a:srgbClr val="FFFF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63" autoAdjust="0"/>
    <p:restoredTop sz="94660"/>
  </p:normalViewPr>
  <p:slideViewPr>
    <p:cSldViewPr>
      <p:cViewPr>
        <p:scale>
          <a:sx n="70" d="100"/>
          <a:sy n="70" d="100"/>
        </p:scale>
        <p:origin x="-360" y="-1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2" d="100"/>
          <a:sy n="52" d="100"/>
        </p:scale>
        <p:origin x="-1788" y="-84"/>
      </p:cViewPr>
      <p:guideLst>
        <p:guide orient="horz" pos="3024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presProps" Target="presProps.xml"/><Relationship Id="rId9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image" Target="../media/image1.png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48610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69920" cy="48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3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93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587" y="0"/>
            <a:ext cx="3169920" cy="48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300"/>
            </a:lvl1pPr>
          </a:lstStyle>
          <a:p>
            <a:pPr>
              <a:defRPr/>
            </a:pPr>
            <a:fld id="{F583C1D9-F745-443C-8C7C-0AB6AC19DCE7}" type="datetimeFigureOut">
              <a:rPr lang="en-US"/>
              <a:pPr>
                <a:defRPr/>
              </a:pPr>
              <a:t>2/21/2013</a:t>
            </a:fld>
            <a:endParaRPr lang="en-US" dirty="0"/>
          </a:p>
        </p:txBody>
      </p:sp>
      <p:sp>
        <p:nvSpPr>
          <p:cNvPr id="880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93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520" y="4560570"/>
            <a:ext cx="5852160" cy="4320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993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19474"/>
            <a:ext cx="3169920" cy="48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3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93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587" y="9119474"/>
            <a:ext cx="3169920" cy="48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300"/>
            </a:lvl1pPr>
          </a:lstStyle>
          <a:p>
            <a:pPr>
              <a:defRPr/>
            </a:pPr>
            <a:fld id="{9F2D5CF2-10E2-4F8C-BA26-F713C595548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80602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Slide 6-</a:t>
            </a:r>
            <a:fld id="{CAF97F66-9C6D-463C-BCBD-C887E511ED1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Slide 6-</a:t>
            </a:r>
            <a:fld id="{50AEF616-D568-41F5-8CA3-ACA20B87BB6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Slide 6-</a:t>
            </a:r>
            <a:fld id="{5CC97ACF-B767-4F30-AB4E-AD4785E5A08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Slide 6-</a:t>
            </a:r>
            <a:fld id="{53E47B27-C588-40DA-AE0D-29E44427656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Slide 6-</a:t>
            </a:r>
            <a:fld id="{6D498C1C-2F71-4948-A624-04CE5141B26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Slide 6-</a:t>
            </a:r>
            <a:fld id="{629B25E7-D15B-45D1-ACEA-7323EF543D5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Slide 6-</a:t>
            </a:r>
            <a:fld id="{5D307C9A-D362-463A-9318-F46DC7B9C9E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Slide 6-</a:t>
            </a:r>
            <a:fld id="{B74C303B-5778-4F47-845E-CEC96F7695C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Slide 6-</a:t>
            </a:r>
            <a:fld id="{40126386-F4BA-4A18-98C0-7B6D9C5506D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Slide 6-</a:t>
            </a:r>
            <a:fld id="{C1333285-7BD7-4DBA-AB6C-4727DB4452D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Slide 6-</a:t>
            </a:r>
            <a:fld id="{03C7B584-2784-4B35-900D-5DD43FE6C69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33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584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4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r>
              <a:rPr lang="en-US" dirty="0"/>
              <a:t>Slide 6-</a:t>
            </a:r>
            <a:fld id="{10E15E61-5C71-4EF4-9A5F-32909D33CF0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 b="1" kern="1200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0"/>
        </a:spcBef>
        <a:spcAft>
          <a:spcPct val="0"/>
        </a:spcAft>
        <a:buClr>
          <a:srgbClr val="FFFF00"/>
        </a:buClr>
        <a:buFont typeface="Arial" charset="0"/>
        <a:buChar char="•"/>
        <a:defRPr sz="3200" b="1" kern="12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0"/>
        </a:spcBef>
        <a:spcAft>
          <a:spcPct val="0"/>
        </a:spcAft>
        <a:buClr>
          <a:srgbClr val="FFFF00"/>
        </a:buClr>
        <a:buFont typeface="Arial" charset="0"/>
        <a:buChar char="–"/>
        <a:defRPr sz="3200" b="1" kern="1200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FFFF00"/>
        </a:buClr>
        <a:buFont typeface="Arial" charset="0"/>
        <a:buChar char="•"/>
        <a:defRPr sz="2400" kern="1200">
          <a:solidFill>
            <a:srgbClr val="FFFFFF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FFFF00"/>
        </a:buClr>
        <a:buFont typeface="Arial" charset="0"/>
        <a:buChar char="–"/>
        <a:defRPr sz="2000" kern="1200">
          <a:solidFill>
            <a:srgbClr val="FFFFFF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FFFF00"/>
        </a:buClr>
        <a:buFont typeface="Arial" charset="0"/>
        <a:buChar char="»"/>
        <a:defRPr sz="2000" kern="1200">
          <a:solidFill>
            <a:srgbClr val="FFFFFF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5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6.emf"/><Relationship Id="rId4" Type="http://schemas.openxmlformats.org/officeDocument/2006/relationships/oleObject" Target="../embeddings/oleObject4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8.emf"/><Relationship Id="rId4" Type="http://schemas.openxmlformats.org/officeDocument/2006/relationships/oleObject" Target="../embeddings/oleObject5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20.emf"/><Relationship Id="rId4" Type="http://schemas.openxmlformats.org/officeDocument/2006/relationships/oleObject" Target="../embeddings/oleObject6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23.png"/><Relationship Id="rId4" Type="http://schemas.openxmlformats.org/officeDocument/2006/relationships/image" Target="../media/image22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24.emf"/><Relationship Id="rId4" Type="http://schemas.openxmlformats.org/officeDocument/2006/relationships/oleObject" Target="../embeddings/oleObject8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26.emf"/><Relationship Id="rId4" Type="http://schemas.openxmlformats.org/officeDocument/2006/relationships/oleObject" Target="../embeddings/oleObject9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28.emf"/><Relationship Id="rId4" Type="http://schemas.openxmlformats.org/officeDocument/2006/relationships/oleObject" Target="../embeddings/oleObject10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31.png"/><Relationship Id="rId4" Type="http://schemas.openxmlformats.org/officeDocument/2006/relationships/image" Target="../media/image30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32.emf"/><Relationship Id="rId4" Type="http://schemas.openxmlformats.org/officeDocument/2006/relationships/oleObject" Target="../embeddings/oleObject12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34.emf"/><Relationship Id="rId4" Type="http://schemas.openxmlformats.org/officeDocument/2006/relationships/oleObject" Target="../embeddings/oleObject13.bin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5" Type="http://schemas.openxmlformats.org/officeDocument/2006/relationships/image" Target="../media/image36.emf"/><Relationship Id="rId4" Type="http://schemas.openxmlformats.org/officeDocument/2006/relationships/oleObject" Target="../embeddings/oleObject14.bin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5" Type="http://schemas.openxmlformats.org/officeDocument/2006/relationships/image" Target="../media/image38.emf"/><Relationship Id="rId4" Type="http://schemas.openxmlformats.org/officeDocument/2006/relationships/oleObject" Target="../embeddings/oleObject15.bin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5" Type="http://schemas.openxmlformats.org/officeDocument/2006/relationships/image" Target="../media/image40.emf"/><Relationship Id="rId4" Type="http://schemas.openxmlformats.org/officeDocument/2006/relationships/oleObject" Target="../embeddings/oleObject16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5" Type="http://schemas.openxmlformats.org/officeDocument/2006/relationships/image" Target="../media/image42.emf"/><Relationship Id="rId4" Type="http://schemas.openxmlformats.org/officeDocument/2006/relationships/oleObject" Target="../embeddings/oleObject17.bin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5" Type="http://schemas.openxmlformats.org/officeDocument/2006/relationships/image" Target="../media/image44.emf"/><Relationship Id="rId4" Type="http://schemas.openxmlformats.org/officeDocument/2006/relationships/oleObject" Target="../embeddings/oleObject18.bin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5" Type="http://schemas.openxmlformats.org/officeDocument/2006/relationships/image" Target="../media/image46.emf"/><Relationship Id="rId4" Type="http://schemas.openxmlformats.org/officeDocument/2006/relationships/oleObject" Target="../embeddings/oleObject19.bin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5" Type="http://schemas.openxmlformats.org/officeDocument/2006/relationships/image" Target="../media/image48.emf"/><Relationship Id="rId4" Type="http://schemas.openxmlformats.org/officeDocument/2006/relationships/oleObject" Target="../embeddings/oleObject20.bin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5" Type="http://schemas.openxmlformats.org/officeDocument/2006/relationships/image" Target="../media/image50.emf"/><Relationship Id="rId4" Type="http://schemas.openxmlformats.org/officeDocument/2006/relationships/oleObject" Target="../embeddings/oleObject21.bin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5" Type="http://schemas.openxmlformats.org/officeDocument/2006/relationships/image" Target="../media/image59.emf"/><Relationship Id="rId4" Type="http://schemas.openxmlformats.org/officeDocument/2006/relationships/oleObject" Target="../embeddings/oleObject22.bin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5" Type="http://schemas.openxmlformats.org/officeDocument/2006/relationships/image" Target="../media/image61.emf"/><Relationship Id="rId4" Type="http://schemas.openxmlformats.org/officeDocument/2006/relationships/oleObject" Target="../embeddings/oleObject23.bin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Relationship Id="rId5" Type="http://schemas.openxmlformats.org/officeDocument/2006/relationships/image" Target="../media/image63.emf"/><Relationship Id="rId4" Type="http://schemas.openxmlformats.org/officeDocument/2006/relationships/oleObject" Target="../embeddings/oleObject24.bin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4.vml"/><Relationship Id="rId5" Type="http://schemas.openxmlformats.org/officeDocument/2006/relationships/image" Target="../media/image65.emf"/><Relationship Id="rId4" Type="http://schemas.openxmlformats.org/officeDocument/2006/relationships/oleObject" Target="../embeddings/oleObject25.bin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5.vml"/><Relationship Id="rId5" Type="http://schemas.openxmlformats.org/officeDocument/2006/relationships/image" Target="../media/image67.emf"/><Relationship Id="rId4" Type="http://schemas.openxmlformats.org/officeDocument/2006/relationships/oleObject" Target="../embeddings/oleObject26.bin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6.vml"/><Relationship Id="rId5" Type="http://schemas.openxmlformats.org/officeDocument/2006/relationships/image" Target="../media/image69.emf"/><Relationship Id="rId4" Type="http://schemas.openxmlformats.org/officeDocument/2006/relationships/oleObject" Target="../embeddings/oleObject27.bin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7.vml"/><Relationship Id="rId5" Type="http://schemas.openxmlformats.org/officeDocument/2006/relationships/image" Target="../media/image71.emf"/><Relationship Id="rId4" Type="http://schemas.openxmlformats.org/officeDocument/2006/relationships/oleObject" Target="../embeddings/oleObject28.bin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8.vml"/><Relationship Id="rId5" Type="http://schemas.openxmlformats.org/officeDocument/2006/relationships/image" Target="../media/image73.emf"/><Relationship Id="rId4" Type="http://schemas.openxmlformats.org/officeDocument/2006/relationships/oleObject" Target="../embeddings/oleObject29.bin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9.vml"/><Relationship Id="rId5" Type="http://schemas.openxmlformats.org/officeDocument/2006/relationships/image" Target="../media/image75.emf"/><Relationship Id="rId4" Type="http://schemas.openxmlformats.org/officeDocument/2006/relationships/oleObject" Target="../embeddings/oleObject30.bin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0.vml"/><Relationship Id="rId5" Type="http://schemas.openxmlformats.org/officeDocument/2006/relationships/image" Target="../media/image77.emf"/><Relationship Id="rId4" Type="http://schemas.openxmlformats.org/officeDocument/2006/relationships/oleObject" Target="../embeddings/oleObject31.bin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1.vml"/><Relationship Id="rId5" Type="http://schemas.openxmlformats.org/officeDocument/2006/relationships/image" Target="../media/image79.emf"/><Relationship Id="rId4" Type="http://schemas.openxmlformats.org/officeDocument/2006/relationships/oleObject" Target="../embeddings/oleObject32.bin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2.vml"/><Relationship Id="rId5" Type="http://schemas.openxmlformats.org/officeDocument/2006/relationships/image" Target="../media/image81.emf"/><Relationship Id="rId4" Type="http://schemas.openxmlformats.org/officeDocument/2006/relationships/oleObject" Target="../embeddings/oleObject33.bin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3.vml"/><Relationship Id="rId5" Type="http://schemas.openxmlformats.org/officeDocument/2006/relationships/image" Target="../media/image83.emf"/><Relationship Id="rId4" Type="http://schemas.openxmlformats.org/officeDocument/2006/relationships/oleObject" Target="../embeddings/oleObject34.bin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4.vml"/><Relationship Id="rId5" Type="http://schemas.openxmlformats.org/officeDocument/2006/relationships/image" Target="../media/image85.emf"/><Relationship Id="rId4" Type="http://schemas.openxmlformats.org/officeDocument/2006/relationships/oleObject" Target="../embeddings/oleObject35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8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6-</a:t>
            </a:r>
            <a:fld id="{FC0D8EB5-27BE-4342-93EA-FD1A45149DC8}" type="slidenum">
              <a:rPr lang="en-US"/>
              <a:pPr>
                <a:defRPr/>
              </a:pPr>
              <a:t>1</a:t>
            </a:fld>
            <a:endParaRPr lang="en-US" dirty="0"/>
          </a:p>
        </p:txBody>
      </p:sp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838200" y="1447800"/>
            <a:ext cx="7239000" cy="374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UNIT 6:</a:t>
            </a:r>
          </a:p>
          <a:p>
            <a:pPr algn="ctr">
              <a:defRPr/>
            </a:pPr>
            <a:r>
              <a:rPr lang="en-US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BURN TIME CONSIDERATIONS AND LINE-OF-DUTY DEATHS FROM COLLAPSE INCIDENTS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6-</a:t>
            </a:r>
            <a:fld id="{2A0E43CE-0EA1-448E-80CA-BFE1FF9DE3F7}" type="slidenum">
              <a:rPr lang="en-US"/>
              <a:pPr>
                <a:defRPr/>
              </a:pPr>
              <a:t>10</a:t>
            </a:fld>
            <a:endParaRPr lang="en-US" dirty="0"/>
          </a:p>
        </p:txBody>
      </p:sp>
      <p:pic>
        <p:nvPicPr>
          <p:cNvPr id="45059" name="Picture 2" descr="image of ceili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762000"/>
            <a:ext cx="76200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0" name="Line 4" descr="arrow"/>
          <p:cNvSpPr>
            <a:spLocks noChangeShapeType="1"/>
          </p:cNvSpPr>
          <p:nvPr/>
        </p:nvSpPr>
        <p:spPr bwMode="auto">
          <a:xfrm flipH="1">
            <a:off x="4648200" y="3048000"/>
            <a:ext cx="0" cy="6096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45061" name="Line 5" descr="arrow"/>
          <p:cNvSpPr>
            <a:spLocks noChangeShapeType="1"/>
          </p:cNvSpPr>
          <p:nvPr/>
        </p:nvSpPr>
        <p:spPr bwMode="auto">
          <a:xfrm>
            <a:off x="1676400" y="3429000"/>
            <a:ext cx="0" cy="12954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45062" name="Line 9" descr="arrow"/>
          <p:cNvSpPr>
            <a:spLocks noChangeShapeType="1"/>
          </p:cNvSpPr>
          <p:nvPr/>
        </p:nvSpPr>
        <p:spPr bwMode="auto">
          <a:xfrm flipV="1">
            <a:off x="5791200" y="1447800"/>
            <a:ext cx="609600" cy="3810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45063" name="Line 10" descr="arrow"/>
          <p:cNvSpPr>
            <a:spLocks noChangeShapeType="1"/>
          </p:cNvSpPr>
          <p:nvPr/>
        </p:nvSpPr>
        <p:spPr bwMode="auto">
          <a:xfrm>
            <a:off x="3276600" y="4495800"/>
            <a:ext cx="457200" cy="4572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6-</a:t>
            </a:r>
            <a:fld id="{49CDCAFE-3213-4FE8-A376-8040A0920E6B}" type="slidenum">
              <a:rPr lang="en-US"/>
              <a:pPr>
                <a:defRPr/>
              </a:pPr>
              <a:t>11</a:t>
            </a:fld>
            <a:endParaRPr lang="en-US" dirty="0"/>
          </a:p>
        </p:txBody>
      </p:sp>
      <p:pic>
        <p:nvPicPr>
          <p:cNvPr id="46083" name="Picture 2" descr="image of bedroo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533400"/>
            <a:ext cx="71628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4" name="Line 4" descr="arrow"/>
          <p:cNvSpPr>
            <a:spLocks noChangeShapeType="1"/>
          </p:cNvSpPr>
          <p:nvPr/>
        </p:nvSpPr>
        <p:spPr bwMode="auto">
          <a:xfrm>
            <a:off x="2895600" y="2133600"/>
            <a:ext cx="0" cy="9906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6-</a:t>
            </a:r>
            <a:fld id="{70066D84-8BEA-4B30-B4CC-5DBD2EF46B64}" type="slidenum">
              <a:rPr lang="en-US"/>
              <a:pPr>
                <a:defRPr/>
              </a:pPr>
              <a:t>12</a:t>
            </a:fld>
            <a:endParaRPr lang="en-US" dirty="0"/>
          </a:p>
        </p:txBody>
      </p:sp>
      <p:pic>
        <p:nvPicPr>
          <p:cNvPr id="47107" name="Picture 2" descr="image of bedroo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609600"/>
            <a:ext cx="73914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8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33600" y="609600"/>
            <a:ext cx="1752600" cy="163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6-</a:t>
            </a:r>
            <a:fld id="{68758FCF-883A-42DD-AF26-848F2CB12D7E}" type="slidenum">
              <a:rPr lang="en-US"/>
              <a:pPr>
                <a:defRPr/>
              </a:pPr>
              <a:t>13</a:t>
            </a:fld>
            <a:endParaRPr lang="en-US" dirty="0"/>
          </a:p>
        </p:txBody>
      </p:sp>
      <p:pic>
        <p:nvPicPr>
          <p:cNvPr id="48131" name="Picture 2" descr="image of atti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609600"/>
            <a:ext cx="72390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2" name="Line 4" descr="arrow"/>
          <p:cNvSpPr>
            <a:spLocks noChangeShapeType="1"/>
          </p:cNvSpPr>
          <p:nvPr/>
        </p:nvSpPr>
        <p:spPr bwMode="auto">
          <a:xfrm>
            <a:off x="4114800" y="4800600"/>
            <a:ext cx="1295400" cy="6858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48133" name="Line 6" descr="arrow"/>
          <p:cNvSpPr>
            <a:spLocks noChangeShapeType="1"/>
          </p:cNvSpPr>
          <p:nvPr/>
        </p:nvSpPr>
        <p:spPr bwMode="auto">
          <a:xfrm>
            <a:off x="4343400" y="6172200"/>
            <a:ext cx="1295400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6-</a:t>
            </a:r>
            <a:fld id="{509DC71E-67CE-43E0-8762-542479B59676}" type="slidenum">
              <a:rPr lang="en-US"/>
              <a:pPr>
                <a:defRPr/>
              </a:pPr>
              <a:t>14</a:t>
            </a:fld>
            <a:endParaRPr lang="en-US" dirty="0"/>
          </a:p>
        </p:txBody>
      </p:sp>
      <p:pic>
        <p:nvPicPr>
          <p:cNvPr id="49155" name="Picture 2" descr="image of living spac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9638" y="506413"/>
            <a:ext cx="7323137" cy="583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6" name="Line 4" descr="arrow"/>
          <p:cNvSpPr>
            <a:spLocks noChangeShapeType="1"/>
          </p:cNvSpPr>
          <p:nvPr/>
        </p:nvSpPr>
        <p:spPr bwMode="auto">
          <a:xfrm>
            <a:off x="5791200" y="3733800"/>
            <a:ext cx="0" cy="6858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6-</a:t>
            </a:r>
            <a:fld id="{97FE0BD5-DEDE-4673-9E9A-590C18C877E4}" type="slidenum">
              <a:rPr lang="en-US"/>
              <a:pPr>
                <a:defRPr/>
              </a:pPr>
              <a:t>15</a:t>
            </a:fld>
            <a:endParaRPr lang="en-US" dirty="0"/>
          </a:p>
        </p:txBody>
      </p:sp>
      <p:pic>
        <p:nvPicPr>
          <p:cNvPr id="9" name="Picture 6" descr="image of bedroom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990600" y="609600"/>
            <a:ext cx="7410450" cy="558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0" name="Line 3" descr="arrow"/>
          <p:cNvSpPr>
            <a:spLocks noChangeShapeType="1"/>
          </p:cNvSpPr>
          <p:nvPr/>
        </p:nvSpPr>
        <p:spPr bwMode="auto">
          <a:xfrm>
            <a:off x="3505200" y="2743200"/>
            <a:ext cx="0" cy="8382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6-</a:t>
            </a:r>
            <a:fld id="{945CFE40-227A-4282-941B-5CC3E1F41DAD}" type="slidenum">
              <a:rPr lang="en-US"/>
              <a:pPr>
                <a:defRPr/>
              </a:pPr>
              <a:t>16</a:t>
            </a:fld>
            <a:endParaRPr lang="en-US" dirty="0"/>
          </a:p>
        </p:txBody>
      </p:sp>
      <p:graphicFrame>
        <p:nvGraphicFramePr>
          <p:cNvPr id="2050" name="Object 2" descr="image of small building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1438011"/>
              </p:ext>
            </p:extLst>
          </p:nvPr>
        </p:nvGraphicFramePr>
        <p:xfrm>
          <a:off x="533400" y="228600"/>
          <a:ext cx="8099425" cy="487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2" name="Photo House" r:id="rId3" imgW="8100000" imgH="5467500" progId="">
                  <p:embed/>
                </p:oleObj>
              </mc:Choice>
              <mc:Fallback>
                <p:oleObj name="Photo House" r:id="rId3" imgW="8100000" imgH="546750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228600"/>
                        <a:ext cx="8099425" cy="4876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2" name="Text Box 3"/>
          <p:cNvSpPr txBox="1">
            <a:spLocks noChangeArrowheads="1"/>
          </p:cNvSpPr>
          <p:nvPr/>
        </p:nvSpPr>
        <p:spPr bwMode="auto">
          <a:xfrm>
            <a:off x="1828800" y="4267200"/>
            <a:ext cx="1066800" cy="4826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Side A </a:t>
            </a:r>
          </a:p>
          <a:p>
            <a:pPr algn="ctr"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Test Start</a:t>
            </a:r>
          </a:p>
        </p:txBody>
      </p:sp>
      <p:sp>
        <p:nvSpPr>
          <p:cNvPr id="2053" name="Text Box 4"/>
          <p:cNvSpPr txBox="1">
            <a:spLocks noChangeArrowheads="1"/>
          </p:cNvSpPr>
          <p:nvPr/>
        </p:nvSpPr>
        <p:spPr bwMode="auto">
          <a:xfrm>
            <a:off x="6934200" y="4038600"/>
            <a:ext cx="1149350" cy="84772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Side D</a:t>
            </a:r>
          </a:p>
          <a:p>
            <a:pPr algn="ctr"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Electric Match Ignition</a:t>
            </a:r>
          </a:p>
        </p:txBody>
      </p:sp>
      <p:sp>
        <p:nvSpPr>
          <p:cNvPr id="2055" name="Line 7" descr="arrow"/>
          <p:cNvSpPr>
            <a:spLocks noChangeShapeType="1"/>
          </p:cNvSpPr>
          <p:nvPr/>
        </p:nvSpPr>
        <p:spPr bwMode="auto">
          <a:xfrm>
            <a:off x="1752600" y="2590800"/>
            <a:ext cx="457200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2056" name="Line 13" descr="arrow"/>
          <p:cNvSpPr>
            <a:spLocks noChangeShapeType="1"/>
          </p:cNvSpPr>
          <p:nvPr/>
        </p:nvSpPr>
        <p:spPr bwMode="auto">
          <a:xfrm>
            <a:off x="4572000" y="2743200"/>
            <a:ext cx="609600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2057" name="Line 14" descr="arrow"/>
          <p:cNvSpPr>
            <a:spLocks noChangeShapeType="1"/>
          </p:cNvSpPr>
          <p:nvPr/>
        </p:nvSpPr>
        <p:spPr bwMode="auto">
          <a:xfrm flipH="1" flipV="1">
            <a:off x="5943600" y="4267200"/>
            <a:ext cx="990600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2058" name="Line 15" descr="arrow"/>
          <p:cNvSpPr>
            <a:spLocks noChangeShapeType="1"/>
          </p:cNvSpPr>
          <p:nvPr/>
        </p:nvSpPr>
        <p:spPr bwMode="auto">
          <a:xfrm flipH="1" flipV="1">
            <a:off x="3048000" y="2895600"/>
            <a:ext cx="609600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2" name="Text Box 16"/>
          <p:cNvSpPr txBox="1">
            <a:spLocks noChangeArrowheads="1"/>
          </p:cNvSpPr>
          <p:nvPr/>
        </p:nvSpPr>
        <p:spPr bwMode="auto">
          <a:xfrm>
            <a:off x="685800" y="2209800"/>
            <a:ext cx="1066800" cy="84772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Side B</a:t>
            </a:r>
          </a:p>
          <a:p>
            <a:pPr algn="ctr"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Electric Match Ignition</a:t>
            </a:r>
          </a:p>
        </p:txBody>
      </p:sp>
      <p:graphicFrame>
        <p:nvGraphicFramePr>
          <p:cNvPr id="2051" name="Object 17" descr="Burn time scale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6285968"/>
              </p:ext>
            </p:extLst>
          </p:nvPr>
        </p:nvGraphicFramePr>
        <p:xfrm>
          <a:off x="0" y="5410200"/>
          <a:ext cx="8763000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3" name="Chart" r:id="rId5" imgW="7124700" imgH="1038225" progId="MSGraph.Chart.8">
                  <p:embed followColorScheme="full"/>
                </p:oleObj>
              </mc:Choice>
              <mc:Fallback>
                <p:oleObj name="Chart" r:id="rId5" imgW="7124700" imgH="1038225" progId="MSGraph.Chart.8">
                  <p:embed followColorScheme="full"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5410200"/>
                        <a:ext cx="8763000" cy="1219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060" name="Group 18"/>
          <p:cNvGrpSpPr>
            <a:grpSpLocks/>
          </p:cNvGrpSpPr>
          <p:nvPr/>
        </p:nvGrpSpPr>
        <p:grpSpPr bwMode="auto">
          <a:xfrm>
            <a:off x="7848600" y="5105400"/>
            <a:ext cx="304800" cy="823913"/>
            <a:chOff x="4944" y="3657"/>
            <a:chExt cx="192" cy="519"/>
          </a:xfrm>
        </p:grpSpPr>
        <p:sp>
          <p:nvSpPr>
            <p:cNvPr id="2066" name="Text Box 19"/>
            <p:cNvSpPr txBox="1">
              <a:spLocks noChangeArrowheads="1"/>
            </p:cNvSpPr>
            <p:nvPr/>
          </p:nvSpPr>
          <p:spPr bwMode="auto">
            <a:xfrm>
              <a:off x="4944" y="3657"/>
              <a:ext cx="192" cy="233"/>
            </a:xfrm>
            <a:prstGeom prst="rect">
              <a:avLst/>
            </a:prstGeom>
            <a:solidFill>
              <a:srgbClr val="FF00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800" b="1" dirty="0">
                  <a:solidFill>
                    <a:srgbClr val="000000"/>
                  </a:solidFill>
                  <a:latin typeface="Arial" charset="0"/>
                </a:rPr>
                <a:t>X</a:t>
              </a:r>
            </a:p>
          </p:txBody>
        </p:sp>
        <p:sp>
          <p:nvSpPr>
            <p:cNvPr id="2067" name="Line 20" descr="arrow"/>
            <p:cNvSpPr>
              <a:spLocks noChangeShapeType="1"/>
            </p:cNvSpPr>
            <p:nvPr/>
          </p:nvSpPr>
          <p:spPr bwMode="auto">
            <a:xfrm>
              <a:off x="5040" y="3840"/>
              <a:ext cx="0" cy="33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3" name="Text Box 21"/>
          <p:cNvSpPr txBox="1">
            <a:spLocks noChangeArrowheads="1"/>
          </p:cNvSpPr>
          <p:nvPr/>
        </p:nvSpPr>
        <p:spPr bwMode="auto">
          <a:xfrm>
            <a:off x="3657600" y="2590800"/>
            <a:ext cx="919163" cy="4826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Shingles </a:t>
            </a:r>
          </a:p>
          <a:p>
            <a:pPr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over OSB</a:t>
            </a:r>
          </a:p>
        </p:txBody>
      </p:sp>
      <p:sp>
        <p:nvSpPr>
          <p:cNvPr id="2061" name="Text Box 22"/>
          <p:cNvSpPr txBox="1">
            <a:spLocks noChangeArrowheads="1"/>
          </p:cNvSpPr>
          <p:nvPr/>
        </p:nvSpPr>
        <p:spPr bwMode="auto">
          <a:xfrm>
            <a:off x="2667000" y="1371600"/>
            <a:ext cx="1066800" cy="4826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Firefighter Mannequins</a:t>
            </a:r>
          </a:p>
        </p:txBody>
      </p:sp>
      <p:sp>
        <p:nvSpPr>
          <p:cNvPr id="2063" name="Line 23" descr="arrow"/>
          <p:cNvSpPr>
            <a:spLocks noChangeShapeType="1"/>
          </p:cNvSpPr>
          <p:nvPr/>
        </p:nvSpPr>
        <p:spPr bwMode="auto">
          <a:xfrm>
            <a:off x="3581400" y="1524000"/>
            <a:ext cx="685800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4" name="Text Box 25"/>
          <p:cNvSpPr txBox="1">
            <a:spLocks noChangeArrowheads="1"/>
          </p:cNvSpPr>
          <p:nvPr/>
        </p:nvSpPr>
        <p:spPr bwMode="auto">
          <a:xfrm>
            <a:off x="6324600" y="1905000"/>
            <a:ext cx="1395413" cy="3000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Air Conditioner</a:t>
            </a:r>
          </a:p>
        </p:txBody>
      </p:sp>
      <p:sp>
        <p:nvSpPr>
          <p:cNvPr id="2065" name="Line 26" descr="arrow"/>
          <p:cNvSpPr>
            <a:spLocks noChangeShapeType="1"/>
          </p:cNvSpPr>
          <p:nvPr/>
        </p:nvSpPr>
        <p:spPr bwMode="auto">
          <a:xfrm flipH="1" flipV="1">
            <a:off x="5791200" y="2057400"/>
            <a:ext cx="533400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6-</a:t>
            </a:r>
            <a:fld id="{2DC6DCAA-87F8-404F-8B68-96AC61827D2D}" type="slidenum">
              <a:rPr lang="en-US"/>
              <a:pPr>
                <a:defRPr/>
              </a:pPr>
              <a:t>17</a:t>
            </a:fld>
            <a:endParaRPr lang="en-US" dirty="0"/>
          </a:p>
        </p:txBody>
      </p:sp>
      <p:pic>
        <p:nvPicPr>
          <p:cNvPr id="3076" name="Picture 2" descr="image of small building on fi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228600"/>
            <a:ext cx="70104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1371600" y="2362200"/>
            <a:ext cx="628650" cy="3000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Side B</a:t>
            </a:r>
            <a:endParaRPr lang="en-US" sz="1200" b="1" u="sng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3078" name="Line 5" descr="arrow"/>
          <p:cNvSpPr>
            <a:spLocks noChangeShapeType="1"/>
          </p:cNvSpPr>
          <p:nvPr/>
        </p:nvSpPr>
        <p:spPr bwMode="auto">
          <a:xfrm>
            <a:off x="2057400" y="2590800"/>
            <a:ext cx="762000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3124200" y="3429000"/>
            <a:ext cx="674688" cy="3000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Side A </a:t>
            </a:r>
          </a:p>
        </p:txBody>
      </p:sp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7010400" y="2286000"/>
            <a:ext cx="636588" cy="3000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Side D</a:t>
            </a:r>
            <a:endParaRPr lang="en-US" sz="1200" b="1" u="sng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3081" name="Line 8" descr="arrow"/>
          <p:cNvSpPr>
            <a:spLocks noChangeShapeType="1"/>
          </p:cNvSpPr>
          <p:nvPr/>
        </p:nvSpPr>
        <p:spPr bwMode="auto">
          <a:xfrm flipH="1">
            <a:off x="6400800" y="2514600"/>
            <a:ext cx="609600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3082" name="Line 9" descr="arrow"/>
          <p:cNvSpPr>
            <a:spLocks noChangeShapeType="1"/>
          </p:cNvSpPr>
          <p:nvPr/>
        </p:nvSpPr>
        <p:spPr bwMode="auto">
          <a:xfrm flipV="1">
            <a:off x="3810000" y="3429000"/>
            <a:ext cx="990600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graphicFrame>
        <p:nvGraphicFramePr>
          <p:cNvPr id="3074" name="Object 2048" descr="burn time scale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7084087"/>
              </p:ext>
            </p:extLst>
          </p:nvPr>
        </p:nvGraphicFramePr>
        <p:xfrm>
          <a:off x="0" y="5410200"/>
          <a:ext cx="8763000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Chart" r:id="rId4" imgW="7124700" imgH="1038225" progId="MSGraph.Chart.8">
                  <p:embed followColorScheme="full"/>
                </p:oleObj>
              </mc:Choice>
              <mc:Fallback>
                <p:oleObj name="Chart" r:id="rId4" imgW="7124700" imgH="1038225" progId="MSGraph.Chart.8">
                  <p:embed followColorScheme="full"/>
                  <p:pic>
                    <p:nvPicPr>
                      <p:cNvPr id="0" name="Object 204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5410200"/>
                        <a:ext cx="8763000" cy="1219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083" name="Group 11"/>
          <p:cNvGrpSpPr>
            <a:grpSpLocks/>
          </p:cNvGrpSpPr>
          <p:nvPr/>
        </p:nvGrpSpPr>
        <p:grpSpPr bwMode="auto">
          <a:xfrm>
            <a:off x="7848600" y="5105400"/>
            <a:ext cx="304800" cy="823913"/>
            <a:chOff x="4944" y="3657"/>
            <a:chExt cx="192" cy="519"/>
          </a:xfrm>
        </p:grpSpPr>
        <p:sp>
          <p:nvSpPr>
            <p:cNvPr id="3085" name="Text Box 12"/>
            <p:cNvSpPr txBox="1">
              <a:spLocks noChangeArrowheads="1"/>
            </p:cNvSpPr>
            <p:nvPr/>
          </p:nvSpPr>
          <p:spPr bwMode="auto">
            <a:xfrm>
              <a:off x="4944" y="3657"/>
              <a:ext cx="192" cy="233"/>
            </a:xfrm>
            <a:prstGeom prst="rect">
              <a:avLst/>
            </a:prstGeom>
            <a:solidFill>
              <a:srgbClr val="FF00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800" b="1" dirty="0">
                  <a:solidFill>
                    <a:srgbClr val="000000"/>
                  </a:solidFill>
                  <a:latin typeface="Arial" charset="0"/>
                </a:rPr>
                <a:t>X</a:t>
              </a:r>
            </a:p>
          </p:txBody>
        </p:sp>
        <p:sp>
          <p:nvSpPr>
            <p:cNvPr id="3086" name="Line 13" descr="arrow"/>
            <p:cNvSpPr>
              <a:spLocks noChangeShapeType="1"/>
            </p:cNvSpPr>
            <p:nvPr/>
          </p:nvSpPr>
          <p:spPr bwMode="auto">
            <a:xfrm>
              <a:off x="5040" y="3840"/>
              <a:ext cx="0" cy="33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4" name="Text Box 24"/>
          <p:cNvSpPr txBox="1">
            <a:spLocks noChangeArrowheads="1"/>
          </p:cNvSpPr>
          <p:nvPr/>
        </p:nvSpPr>
        <p:spPr bwMode="auto">
          <a:xfrm>
            <a:off x="3200400" y="381000"/>
            <a:ext cx="2436813" cy="374650"/>
          </a:xfrm>
          <a:prstGeom prst="rect">
            <a:avLst/>
          </a:prstGeom>
          <a:solidFill>
            <a:srgbClr val="FF0000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16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Burn Time – 1:00 Minute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6-</a:t>
            </a:r>
            <a:fld id="{526A6206-FFF9-4E2A-B2D7-DE91BFD987BD}" type="slidenum">
              <a:rPr lang="en-US"/>
              <a:pPr>
                <a:defRPr/>
              </a:pPr>
              <a:t>18</a:t>
            </a:fld>
            <a:endParaRPr lang="en-US" dirty="0"/>
          </a:p>
        </p:txBody>
      </p:sp>
      <p:pic>
        <p:nvPicPr>
          <p:cNvPr id="4100" name="Picture 2" descr="image of small building on fi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152400"/>
            <a:ext cx="79248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2057400" y="2667000"/>
            <a:ext cx="628650" cy="3000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Side B</a:t>
            </a:r>
          </a:p>
        </p:txBody>
      </p:sp>
      <p:sp>
        <p:nvSpPr>
          <p:cNvPr id="4102" name="Line 5" descr="arrow"/>
          <p:cNvSpPr>
            <a:spLocks noChangeShapeType="1"/>
          </p:cNvSpPr>
          <p:nvPr/>
        </p:nvSpPr>
        <p:spPr bwMode="auto">
          <a:xfrm>
            <a:off x="2667000" y="2819400"/>
            <a:ext cx="1066800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4191000" y="3581400"/>
            <a:ext cx="636588" cy="3000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Side A</a:t>
            </a:r>
            <a:endParaRPr lang="en-US" sz="1200" b="1" u="sng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4103" name="Text Box 7"/>
          <p:cNvSpPr txBox="1">
            <a:spLocks noChangeArrowheads="1"/>
          </p:cNvSpPr>
          <p:nvPr/>
        </p:nvSpPr>
        <p:spPr bwMode="auto">
          <a:xfrm>
            <a:off x="7848600" y="3124200"/>
            <a:ext cx="636588" cy="3000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Side D</a:t>
            </a:r>
          </a:p>
        </p:txBody>
      </p:sp>
      <p:sp>
        <p:nvSpPr>
          <p:cNvPr id="4105" name="Line 8" descr="arrow"/>
          <p:cNvSpPr>
            <a:spLocks noChangeShapeType="1"/>
          </p:cNvSpPr>
          <p:nvPr/>
        </p:nvSpPr>
        <p:spPr bwMode="auto">
          <a:xfrm flipH="1" flipV="1">
            <a:off x="7924800" y="2514600"/>
            <a:ext cx="0" cy="6096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4106" name="Line 9" descr="arrow"/>
          <p:cNvSpPr>
            <a:spLocks noChangeShapeType="1"/>
          </p:cNvSpPr>
          <p:nvPr/>
        </p:nvSpPr>
        <p:spPr bwMode="auto">
          <a:xfrm flipV="1">
            <a:off x="4800600" y="3657600"/>
            <a:ext cx="990600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graphicFrame>
        <p:nvGraphicFramePr>
          <p:cNvPr id="4098" name="Object 1024" descr="burning time scale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4247873"/>
              </p:ext>
            </p:extLst>
          </p:nvPr>
        </p:nvGraphicFramePr>
        <p:xfrm>
          <a:off x="0" y="5410200"/>
          <a:ext cx="8763000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9" name="Chart" r:id="rId4" imgW="7124700" imgH="1038225" progId="MSGraph.Chart.8">
                  <p:embed followColorScheme="full"/>
                </p:oleObj>
              </mc:Choice>
              <mc:Fallback>
                <p:oleObj name="Chart" r:id="rId4" imgW="7124700" imgH="1038225" progId="MSGraph.Chart.8">
                  <p:embed followColorScheme="full"/>
                  <p:pic>
                    <p:nvPicPr>
                      <p:cNvPr id="0" name="Object 10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5410200"/>
                        <a:ext cx="8763000" cy="1219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107" name="Group 16"/>
          <p:cNvGrpSpPr>
            <a:grpSpLocks/>
          </p:cNvGrpSpPr>
          <p:nvPr/>
        </p:nvGrpSpPr>
        <p:grpSpPr bwMode="auto">
          <a:xfrm>
            <a:off x="7848600" y="5105400"/>
            <a:ext cx="304800" cy="823913"/>
            <a:chOff x="4944" y="3657"/>
            <a:chExt cx="192" cy="519"/>
          </a:xfrm>
        </p:grpSpPr>
        <p:sp>
          <p:nvSpPr>
            <p:cNvPr id="4109" name="Text Box 17"/>
            <p:cNvSpPr txBox="1">
              <a:spLocks noChangeArrowheads="1"/>
            </p:cNvSpPr>
            <p:nvPr/>
          </p:nvSpPr>
          <p:spPr bwMode="auto">
            <a:xfrm>
              <a:off x="4944" y="3657"/>
              <a:ext cx="192" cy="233"/>
            </a:xfrm>
            <a:prstGeom prst="rect">
              <a:avLst/>
            </a:prstGeom>
            <a:solidFill>
              <a:srgbClr val="FF00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800" b="1" dirty="0">
                  <a:solidFill>
                    <a:srgbClr val="000000"/>
                  </a:solidFill>
                  <a:latin typeface="Arial" charset="0"/>
                </a:rPr>
                <a:t>X</a:t>
              </a:r>
            </a:p>
          </p:txBody>
        </p:sp>
        <p:sp>
          <p:nvSpPr>
            <p:cNvPr id="4110" name="Line 18" descr="arrow"/>
            <p:cNvSpPr>
              <a:spLocks noChangeShapeType="1"/>
            </p:cNvSpPr>
            <p:nvPr/>
          </p:nvSpPr>
          <p:spPr bwMode="auto">
            <a:xfrm>
              <a:off x="5040" y="3840"/>
              <a:ext cx="0" cy="33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4" name="Text Box 21"/>
          <p:cNvSpPr txBox="1">
            <a:spLocks noChangeArrowheads="1"/>
          </p:cNvSpPr>
          <p:nvPr/>
        </p:nvSpPr>
        <p:spPr bwMode="auto">
          <a:xfrm>
            <a:off x="3276600" y="381000"/>
            <a:ext cx="2516188" cy="374650"/>
          </a:xfrm>
          <a:prstGeom prst="rect">
            <a:avLst/>
          </a:prstGeom>
          <a:solidFill>
            <a:srgbClr val="FF0000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16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Burn Time – 1:15 Minutes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6-</a:t>
            </a:r>
            <a:fld id="{15F2D385-C209-422E-98CE-988BF087E2DD}" type="slidenum">
              <a:rPr lang="en-US"/>
              <a:pPr>
                <a:defRPr/>
              </a:pPr>
              <a:t>19</a:t>
            </a:fld>
            <a:endParaRPr lang="en-US" dirty="0"/>
          </a:p>
        </p:txBody>
      </p:sp>
      <p:pic>
        <p:nvPicPr>
          <p:cNvPr id="5124" name="Picture 2" descr="image of small building on fi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228600"/>
            <a:ext cx="74676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1143000" y="2514600"/>
            <a:ext cx="628650" cy="3000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Side B</a:t>
            </a:r>
            <a:endParaRPr lang="en-US" sz="1200" b="1" u="sng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7391400" y="2057400"/>
            <a:ext cx="636588" cy="3000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Side D</a:t>
            </a:r>
            <a:endParaRPr lang="en-US" sz="1200" b="1" u="sng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2819400" y="3276600"/>
            <a:ext cx="685800" cy="3000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Side A</a:t>
            </a:r>
          </a:p>
        </p:txBody>
      </p:sp>
      <p:sp>
        <p:nvSpPr>
          <p:cNvPr id="5128" name="Line 7" descr="arrow"/>
          <p:cNvSpPr>
            <a:spLocks noChangeShapeType="1"/>
          </p:cNvSpPr>
          <p:nvPr/>
        </p:nvSpPr>
        <p:spPr bwMode="auto">
          <a:xfrm flipV="1">
            <a:off x="1828800" y="2590800"/>
            <a:ext cx="914400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5129" name="Line 8" descr="arrow"/>
          <p:cNvSpPr>
            <a:spLocks noChangeShapeType="1"/>
          </p:cNvSpPr>
          <p:nvPr/>
        </p:nvSpPr>
        <p:spPr bwMode="auto">
          <a:xfrm flipH="1" flipV="1">
            <a:off x="6477000" y="2362200"/>
            <a:ext cx="914400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5130" name="Line 9" descr="arrow"/>
          <p:cNvSpPr>
            <a:spLocks noChangeShapeType="1"/>
          </p:cNvSpPr>
          <p:nvPr/>
        </p:nvSpPr>
        <p:spPr bwMode="auto">
          <a:xfrm>
            <a:off x="3581400" y="3352800"/>
            <a:ext cx="838200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graphicFrame>
        <p:nvGraphicFramePr>
          <p:cNvPr id="5122" name="Object 2048" descr="Burn time scale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7755901"/>
              </p:ext>
            </p:extLst>
          </p:nvPr>
        </p:nvGraphicFramePr>
        <p:xfrm>
          <a:off x="0" y="5410200"/>
          <a:ext cx="8763000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3" name="Chart" r:id="rId4" imgW="7124700" imgH="1038225" progId="MSGraph.Chart.8">
                  <p:embed followColorScheme="full"/>
                </p:oleObj>
              </mc:Choice>
              <mc:Fallback>
                <p:oleObj name="Chart" r:id="rId4" imgW="7124700" imgH="1038225" progId="MSGraph.Chart.8">
                  <p:embed followColorScheme="full"/>
                  <p:pic>
                    <p:nvPicPr>
                      <p:cNvPr id="0" name="Object 204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5410200"/>
                        <a:ext cx="8763000" cy="1219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131" name="Group 16"/>
          <p:cNvGrpSpPr>
            <a:grpSpLocks/>
          </p:cNvGrpSpPr>
          <p:nvPr/>
        </p:nvGrpSpPr>
        <p:grpSpPr bwMode="auto">
          <a:xfrm>
            <a:off x="7848600" y="5105400"/>
            <a:ext cx="304800" cy="823913"/>
            <a:chOff x="4944" y="3657"/>
            <a:chExt cx="192" cy="519"/>
          </a:xfrm>
        </p:grpSpPr>
        <p:sp>
          <p:nvSpPr>
            <p:cNvPr id="5133" name="Text Box 17"/>
            <p:cNvSpPr txBox="1">
              <a:spLocks noChangeArrowheads="1"/>
            </p:cNvSpPr>
            <p:nvPr/>
          </p:nvSpPr>
          <p:spPr bwMode="auto">
            <a:xfrm>
              <a:off x="4944" y="3657"/>
              <a:ext cx="192" cy="233"/>
            </a:xfrm>
            <a:prstGeom prst="rect">
              <a:avLst/>
            </a:prstGeom>
            <a:solidFill>
              <a:srgbClr val="FF00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800" b="1" dirty="0">
                  <a:solidFill>
                    <a:srgbClr val="000000"/>
                  </a:solidFill>
                  <a:latin typeface="Arial" charset="0"/>
                </a:rPr>
                <a:t>X</a:t>
              </a:r>
            </a:p>
          </p:txBody>
        </p:sp>
        <p:sp>
          <p:nvSpPr>
            <p:cNvPr id="5134" name="Line 18" descr="arrow"/>
            <p:cNvSpPr>
              <a:spLocks noChangeShapeType="1"/>
            </p:cNvSpPr>
            <p:nvPr/>
          </p:nvSpPr>
          <p:spPr bwMode="auto">
            <a:xfrm>
              <a:off x="5040" y="3840"/>
              <a:ext cx="0" cy="33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3" name="Text Box 20"/>
          <p:cNvSpPr txBox="1">
            <a:spLocks noChangeArrowheads="1"/>
          </p:cNvSpPr>
          <p:nvPr/>
        </p:nvSpPr>
        <p:spPr bwMode="auto">
          <a:xfrm>
            <a:off x="3276600" y="381000"/>
            <a:ext cx="2516188" cy="374650"/>
          </a:xfrm>
          <a:prstGeom prst="rect">
            <a:avLst/>
          </a:prstGeom>
          <a:solidFill>
            <a:srgbClr val="FF0000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16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Burn Time – 2:00 Minutes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6-</a:t>
            </a:r>
            <a:fld id="{1EB1E657-78DD-42C2-9187-350ACA83B855}" type="slidenum">
              <a:rPr lang="en-US"/>
              <a:pPr>
                <a:defRPr/>
              </a:pPr>
              <a:t>2</a:t>
            </a:fld>
            <a:endParaRPr lang="en-US" dirty="0"/>
          </a:p>
        </p:txBody>
      </p:sp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OBJECTIVES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457200" indent="-457200" eaLnBrk="1" hangingPunct="1">
              <a:buFont typeface="Arial" charset="0"/>
              <a:buNone/>
              <a:defRPr/>
            </a:pPr>
            <a:r>
              <a:rPr lang="en-US" dirty="0" smtClean="0">
                <a:cs typeface="Arial" charset="0"/>
              </a:rPr>
              <a:t>The students will:</a:t>
            </a:r>
          </a:p>
          <a:p>
            <a:pPr marL="457200" indent="-457200" eaLnBrk="1" hangingPunct="1">
              <a:defRPr/>
            </a:pPr>
            <a:r>
              <a:rPr lang="en-US" dirty="0" smtClean="0">
                <a:cs typeface="Arial" charset="0"/>
              </a:rPr>
              <a:t>Given examples of different types of structures and different fire loads, predict the time of collapse. </a:t>
            </a:r>
          </a:p>
          <a:p>
            <a:pPr marL="457200" indent="-457200" eaLnBrk="1" hangingPunct="1">
              <a:defRPr/>
            </a:pPr>
            <a:r>
              <a:rPr lang="en-US" dirty="0" smtClean="0">
                <a:cs typeface="Arial" charset="0"/>
              </a:rPr>
              <a:t>Discuss the impact of the primary factor, construction, on line-of-duty deaths (LODDs).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6-</a:t>
            </a:r>
            <a:fld id="{16A7DBC2-01D9-478D-A47D-C31AEC42C5C3}" type="slidenum">
              <a:rPr lang="en-US"/>
              <a:pPr>
                <a:defRPr/>
              </a:pPr>
              <a:t>20</a:t>
            </a:fld>
            <a:endParaRPr lang="en-US" dirty="0"/>
          </a:p>
        </p:txBody>
      </p:sp>
      <p:graphicFrame>
        <p:nvGraphicFramePr>
          <p:cNvPr id="6146" name="Object 18" descr="Burn time scale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2574238"/>
              </p:ext>
            </p:extLst>
          </p:nvPr>
        </p:nvGraphicFramePr>
        <p:xfrm>
          <a:off x="0" y="5410200"/>
          <a:ext cx="8763000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7" name="Chart" r:id="rId3" imgW="7124700" imgH="1038225" progId="MSGraph.Chart.8">
                  <p:embed followColorScheme="full"/>
                </p:oleObj>
              </mc:Choice>
              <mc:Fallback>
                <p:oleObj name="Chart" r:id="rId3" imgW="7124700" imgH="1038225" progId="MSGraph.Chart.8">
                  <p:embed followColorScheme="full"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5410200"/>
                        <a:ext cx="8763000" cy="1219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148" name="Group 19"/>
          <p:cNvGrpSpPr>
            <a:grpSpLocks/>
          </p:cNvGrpSpPr>
          <p:nvPr/>
        </p:nvGrpSpPr>
        <p:grpSpPr bwMode="auto">
          <a:xfrm>
            <a:off x="7848600" y="5105400"/>
            <a:ext cx="304800" cy="823913"/>
            <a:chOff x="4944" y="3657"/>
            <a:chExt cx="192" cy="519"/>
          </a:xfrm>
        </p:grpSpPr>
        <p:sp>
          <p:nvSpPr>
            <p:cNvPr id="6157" name="Text Box 20"/>
            <p:cNvSpPr txBox="1">
              <a:spLocks noChangeArrowheads="1"/>
            </p:cNvSpPr>
            <p:nvPr/>
          </p:nvSpPr>
          <p:spPr bwMode="auto">
            <a:xfrm>
              <a:off x="4944" y="3657"/>
              <a:ext cx="192" cy="233"/>
            </a:xfrm>
            <a:prstGeom prst="rect">
              <a:avLst/>
            </a:prstGeom>
            <a:solidFill>
              <a:srgbClr val="FF00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800" b="1" dirty="0">
                  <a:solidFill>
                    <a:srgbClr val="000000"/>
                  </a:solidFill>
                  <a:latin typeface="Arial" charset="0"/>
                </a:rPr>
                <a:t>X</a:t>
              </a:r>
            </a:p>
          </p:txBody>
        </p:sp>
        <p:sp>
          <p:nvSpPr>
            <p:cNvPr id="6158" name="Line 21" descr="arrow"/>
            <p:cNvSpPr>
              <a:spLocks noChangeShapeType="1"/>
            </p:cNvSpPr>
            <p:nvPr/>
          </p:nvSpPr>
          <p:spPr bwMode="auto">
            <a:xfrm>
              <a:off x="5040" y="3840"/>
              <a:ext cx="0" cy="33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dirty="0"/>
            </a:p>
          </p:txBody>
        </p:sp>
      </p:grpSp>
      <p:pic>
        <p:nvPicPr>
          <p:cNvPr id="6149" name="Picture 25" descr="image of small building on fir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3400" y="304800"/>
            <a:ext cx="82296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 Box 26"/>
          <p:cNvSpPr txBox="1">
            <a:spLocks noChangeArrowheads="1"/>
          </p:cNvSpPr>
          <p:nvPr/>
        </p:nvSpPr>
        <p:spPr bwMode="auto">
          <a:xfrm>
            <a:off x="3429000" y="533400"/>
            <a:ext cx="2516188" cy="374650"/>
          </a:xfrm>
          <a:prstGeom prst="rect">
            <a:avLst/>
          </a:prstGeom>
          <a:solidFill>
            <a:srgbClr val="FF0000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16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Burn Time – 3:00 Minutes</a:t>
            </a:r>
          </a:p>
        </p:txBody>
      </p:sp>
      <p:sp>
        <p:nvSpPr>
          <p:cNvPr id="6150" name="Text Box 27"/>
          <p:cNvSpPr txBox="1">
            <a:spLocks noChangeArrowheads="1"/>
          </p:cNvSpPr>
          <p:nvPr/>
        </p:nvSpPr>
        <p:spPr bwMode="auto">
          <a:xfrm>
            <a:off x="6781800" y="4191000"/>
            <a:ext cx="990600" cy="3000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Side D</a:t>
            </a:r>
            <a:endParaRPr lang="en-US" sz="1200" b="1" u="sng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6152" name="Line 28" descr="arrow"/>
          <p:cNvSpPr>
            <a:spLocks noChangeShapeType="1"/>
          </p:cNvSpPr>
          <p:nvPr/>
        </p:nvSpPr>
        <p:spPr bwMode="auto">
          <a:xfrm flipH="1" flipV="1">
            <a:off x="7543800" y="3581400"/>
            <a:ext cx="0" cy="6096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3" name="Text Box 29"/>
          <p:cNvSpPr txBox="1">
            <a:spLocks noChangeArrowheads="1"/>
          </p:cNvSpPr>
          <p:nvPr/>
        </p:nvSpPr>
        <p:spPr bwMode="auto">
          <a:xfrm>
            <a:off x="838200" y="2514600"/>
            <a:ext cx="628650" cy="3000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Side B</a:t>
            </a:r>
            <a:endParaRPr lang="en-US" sz="1200" b="1" u="sng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6153" name="Text Box 31"/>
          <p:cNvSpPr txBox="1">
            <a:spLocks noChangeArrowheads="1"/>
          </p:cNvSpPr>
          <p:nvPr/>
        </p:nvSpPr>
        <p:spPr bwMode="auto">
          <a:xfrm>
            <a:off x="1828800" y="4114800"/>
            <a:ext cx="914400" cy="3000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Side A</a:t>
            </a:r>
            <a:endParaRPr lang="en-US" sz="1200" b="1" u="sng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6155" name="Line 32" descr="arrow"/>
          <p:cNvSpPr>
            <a:spLocks noChangeShapeType="1"/>
          </p:cNvSpPr>
          <p:nvPr/>
        </p:nvSpPr>
        <p:spPr bwMode="auto">
          <a:xfrm>
            <a:off x="1600200" y="2590800"/>
            <a:ext cx="762000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6156" name="Line 33" descr="arrow"/>
          <p:cNvSpPr>
            <a:spLocks noChangeShapeType="1"/>
          </p:cNvSpPr>
          <p:nvPr/>
        </p:nvSpPr>
        <p:spPr bwMode="auto">
          <a:xfrm flipV="1">
            <a:off x="2819400" y="4343400"/>
            <a:ext cx="1066800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6-</a:t>
            </a:r>
            <a:fld id="{7745C2A5-78FB-4DC4-AFF3-FC4894E9FEB7}" type="slidenum">
              <a:rPr lang="en-US"/>
              <a:pPr>
                <a:defRPr/>
              </a:pPr>
              <a:t>21</a:t>
            </a:fld>
            <a:endParaRPr lang="en-US" dirty="0"/>
          </a:p>
        </p:txBody>
      </p:sp>
      <p:pic>
        <p:nvPicPr>
          <p:cNvPr id="7172" name="Picture 1026" descr="image of small building on fi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152400"/>
            <a:ext cx="8229600" cy="483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 Box 1027"/>
          <p:cNvSpPr txBox="1">
            <a:spLocks noChangeArrowheads="1"/>
          </p:cNvSpPr>
          <p:nvPr/>
        </p:nvSpPr>
        <p:spPr bwMode="auto">
          <a:xfrm>
            <a:off x="1828800" y="4191000"/>
            <a:ext cx="914400" cy="3000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Side A</a:t>
            </a:r>
            <a:endParaRPr lang="en-US" sz="12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7173" name="Text Box 1028"/>
          <p:cNvSpPr txBox="1">
            <a:spLocks noChangeArrowheads="1"/>
          </p:cNvSpPr>
          <p:nvPr/>
        </p:nvSpPr>
        <p:spPr bwMode="auto">
          <a:xfrm>
            <a:off x="838200" y="2362200"/>
            <a:ext cx="628650" cy="3000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Side B</a:t>
            </a:r>
          </a:p>
        </p:txBody>
      </p:sp>
      <p:sp>
        <p:nvSpPr>
          <p:cNvPr id="7174" name="Text Box 1029"/>
          <p:cNvSpPr txBox="1">
            <a:spLocks noChangeArrowheads="1"/>
          </p:cNvSpPr>
          <p:nvPr/>
        </p:nvSpPr>
        <p:spPr bwMode="auto">
          <a:xfrm>
            <a:off x="6629400" y="4191000"/>
            <a:ext cx="1066800" cy="3000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Side D</a:t>
            </a:r>
          </a:p>
        </p:txBody>
      </p:sp>
      <p:sp>
        <p:nvSpPr>
          <p:cNvPr id="7176" name="Line 1030" descr="arrow"/>
          <p:cNvSpPr>
            <a:spLocks noChangeShapeType="1"/>
          </p:cNvSpPr>
          <p:nvPr/>
        </p:nvSpPr>
        <p:spPr bwMode="auto">
          <a:xfrm>
            <a:off x="1371600" y="2590800"/>
            <a:ext cx="990600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7177" name="Line 1031" descr="arrow"/>
          <p:cNvSpPr>
            <a:spLocks noChangeShapeType="1"/>
          </p:cNvSpPr>
          <p:nvPr/>
        </p:nvSpPr>
        <p:spPr bwMode="auto">
          <a:xfrm flipH="1" flipV="1">
            <a:off x="7315200" y="3505200"/>
            <a:ext cx="0" cy="6096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7178" name="Line 1032" descr="arrow"/>
          <p:cNvSpPr>
            <a:spLocks noChangeShapeType="1"/>
          </p:cNvSpPr>
          <p:nvPr/>
        </p:nvSpPr>
        <p:spPr bwMode="auto">
          <a:xfrm flipV="1">
            <a:off x="2590800" y="4267200"/>
            <a:ext cx="1600200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graphicFrame>
        <p:nvGraphicFramePr>
          <p:cNvPr id="7170" name="Object 1024" descr="Burn time scale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3252024"/>
              </p:ext>
            </p:extLst>
          </p:nvPr>
        </p:nvGraphicFramePr>
        <p:xfrm>
          <a:off x="0" y="5410200"/>
          <a:ext cx="8763000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1" name="Chart" r:id="rId4" imgW="7124700" imgH="1038225" progId="MSGraph.Chart.8">
                  <p:embed followColorScheme="full"/>
                </p:oleObj>
              </mc:Choice>
              <mc:Fallback>
                <p:oleObj name="Chart" r:id="rId4" imgW="7124700" imgH="1038225" progId="MSGraph.Chart.8">
                  <p:embed followColorScheme="full"/>
                  <p:pic>
                    <p:nvPicPr>
                      <p:cNvPr id="0" name="Object 10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5410200"/>
                        <a:ext cx="8763000" cy="1219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179" name="Group 1046"/>
          <p:cNvGrpSpPr>
            <a:grpSpLocks/>
          </p:cNvGrpSpPr>
          <p:nvPr/>
        </p:nvGrpSpPr>
        <p:grpSpPr bwMode="auto">
          <a:xfrm>
            <a:off x="7848600" y="5105400"/>
            <a:ext cx="304800" cy="823913"/>
            <a:chOff x="4944" y="3657"/>
            <a:chExt cx="192" cy="519"/>
          </a:xfrm>
        </p:grpSpPr>
        <p:sp>
          <p:nvSpPr>
            <p:cNvPr id="7181" name="Text Box 1047"/>
            <p:cNvSpPr txBox="1">
              <a:spLocks noChangeArrowheads="1"/>
            </p:cNvSpPr>
            <p:nvPr/>
          </p:nvSpPr>
          <p:spPr bwMode="auto">
            <a:xfrm>
              <a:off x="4944" y="3657"/>
              <a:ext cx="192" cy="233"/>
            </a:xfrm>
            <a:prstGeom prst="rect">
              <a:avLst/>
            </a:prstGeom>
            <a:solidFill>
              <a:srgbClr val="FF00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800" b="1" dirty="0">
                  <a:solidFill>
                    <a:srgbClr val="000000"/>
                  </a:solidFill>
                  <a:latin typeface="Arial" charset="0"/>
                </a:rPr>
                <a:t>X</a:t>
              </a:r>
            </a:p>
          </p:txBody>
        </p:sp>
        <p:sp>
          <p:nvSpPr>
            <p:cNvPr id="7182" name="Line 1048" descr="arrow"/>
            <p:cNvSpPr>
              <a:spLocks noChangeShapeType="1"/>
            </p:cNvSpPr>
            <p:nvPr/>
          </p:nvSpPr>
          <p:spPr bwMode="auto">
            <a:xfrm>
              <a:off x="5040" y="3840"/>
              <a:ext cx="0" cy="33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3" name="Text Box 1050"/>
          <p:cNvSpPr txBox="1">
            <a:spLocks noChangeArrowheads="1"/>
          </p:cNvSpPr>
          <p:nvPr/>
        </p:nvSpPr>
        <p:spPr bwMode="auto">
          <a:xfrm>
            <a:off x="3352800" y="381000"/>
            <a:ext cx="2516188" cy="374650"/>
          </a:xfrm>
          <a:prstGeom prst="rect">
            <a:avLst/>
          </a:prstGeom>
          <a:solidFill>
            <a:srgbClr val="FF0000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16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Burn Time – 4:00 Minutes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6-</a:t>
            </a:r>
            <a:fld id="{B2430725-E624-4679-8C9B-CB2A4BBF0E2D}" type="slidenum">
              <a:rPr lang="en-US"/>
              <a:pPr>
                <a:defRPr/>
              </a:pPr>
              <a:t>22</a:t>
            </a:fld>
            <a:endParaRPr lang="en-US" dirty="0"/>
          </a:p>
        </p:txBody>
      </p:sp>
      <p:pic>
        <p:nvPicPr>
          <p:cNvPr id="8196" name="Picture 7" descr="image of small building on fi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228600"/>
            <a:ext cx="82296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 Box 8"/>
          <p:cNvSpPr txBox="1">
            <a:spLocks noChangeArrowheads="1"/>
          </p:cNvSpPr>
          <p:nvPr/>
        </p:nvSpPr>
        <p:spPr bwMode="auto">
          <a:xfrm>
            <a:off x="1600200" y="4114800"/>
            <a:ext cx="914400" cy="3000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Side A</a:t>
            </a:r>
            <a:endParaRPr lang="en-US" sz="12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8197" name="Text Box 9"/>
          <p:cNvSpPr txBox="1">
            <a:spLocks noChangeArrowheads="1"/>
          </p:cNvSpPr>
          <p:nvPr/>
        </p:nvSpPr>
        <p:spPr bwMode="auto">
          <a:xfrm>
            <a:off x="533400" y="2667000"/>
            <a:ext cx="628650" cy="3000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Side B</a:t>
            </a:r>
          </a:p>
        </p:txBody>
      </p:sp>
      <p:sp>
        <p:nvSpPr>
          <p:cNvPr id="8198" name="Text Box 10"/>
          <p:cNvSpPr txBox="1">
            <a:spLocks noChangeArrowheads="1"/>
          </p:cNvSpPr>
          <p:nvPr/>
        </p:nvSpPr>
        <p:spPr bwMode="auto">
          <a:xfrm>
            <a:off x="6553200" y="4191000"/>
            <a:ext cx="1168400" cy="3000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Side D</a:t>
            </a:r>
          </a:p>
        </p:txBody>
      </p:sp>
      <p:sp>
        <p:nvSpPr>
          <p:cNvPr id="8200" name="Line 11" descr="arrow"/>
          <p:cNvSpPr>
            <a:spLocks noChangeShapeType="1"/>
          </p:cNvSpPr>
          <p:nvPr/>
        </p:nvSpPr>
        <p:spPr bwMode="auto">
          <a:xfrm>
            <a:off x="1219200" y="2819400"/>
            <a:ext cx="838200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8201" name="Line 12" descr="arrow"/>
          <p:cNvSpPr>
            <a:spLocks noChangeShapeType="1"/>
          </p:cNvSpPr>
          <p:nvPr/>
        </p:nvSpPr>
        <p:spPr bwMode="auto">
          <a:xfrm flipV="1">
            <a:off x="7467600" y="3505200"/>
            <a:ext cx="0" cy="6858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8202" name="Line 13" descr="arrow"/>
          <p:cNvSpPr>
            <a:spLocks noChangeShapeType="1"/>
          </p:cNvSpPr>
          <p:nvPr/>
        </p:nvSpPr>
        <p:spPr bwMode="auto">
          <a:xfrm flipV="1">
            <a:off x="2514600" y="4191000"/>
            <a:ext cx="1828800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graphicFrame>
        <p:nvGraphicFramePr>
          <p:cNvPr id="8194" name="Object 2048" descr="Burning time scale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0645651"/>
              </p:ext>
            </p:extLst>
          </p:nvPr>
        </p:nvGraphicFramePr>
        <p:xfrm>
          <a:off x="0" y="5410200"/>
          <a:ext cx="8763000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5" name="Chart" r:id="rId4" imgW="7124700" imgH="1038225" progId="MSGraph.Chart.8">
                  <p:embed followColorScheme="full"/>
                </p:oleObj>
              </mc:Choice>
              <mc:Fallback>
                <p:oleObj name="Chart" r:id="rId4" imgW="7124700" imgH="1038225" progId="MSGraph.Chart.8">
                  <p:embed followColorScheme="full"/>
                  <p:pic>
                    <p:nvPicPr>
                      <p:cNvPr id="0" name="Object 204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5410200"/>
                        <a:ext cx="8763000" cy="1219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8203" name="Group 20"/>
          <p:cNvGrpSpPr>
            <a:grpSpLocks/>
          </p:cNvGrpSpPr>
          <p:nvPr/>
        </p:nvGrpSpPr>
        <p:grpSpPr bwMode="auto">
          <a:xfrm>
            <a:off x="7848600" y="5105400"/>
            <a:ext cx="304800" cy="823913"/>
            <a:chOff x="4944" y="3657"/>
            <a:chExt cx="192" cy="519"/>
          </a:xfrm>
        </p:grpSpPr>
        <p:sp>
          <p:nvSpPr>
            <p:cNvPr id="8205" name="Text Box 21"/>
            <p:cNvSpPr txBox="1">
              <a:spLocks noChangeArrowheads="1"/>
            </p:cNvSpPr>
            <p:nvPr/>
          </p:nvSpPr>
          <p:spPr bwMode="auto">
            <a:xfrm>
              <a:off x="4944" y="3657"/>
              <a:ext cx="192" cy="233"/>
            </a:xfrm>
            <a:prstGeom prst="rect">
              <a:avLst/>
            </a:prstGeom>
            <a:solidFill>
              <a:srgbClr val="FF00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800" b="1" dirty="0">
                  <a:solidFill>
                    <a:srgbClr val="000000"/>
                  </a:solidFill>
                  <a:latin typeface="Arial" charset="0"/>
                </a:rPr>
                <a:t>X</a:t>
              </a:r>
            </a:p>
          </p:txBody>
        </p:sp>
        <p:sp>
          <p:nvSpPr>
            <p:cNvPr id="8206" name="Line 22" descr="arrow"/>
            <p:cNvSpPr>
              <a:spLocks noChangeShapeType="1"/>
            </p:cNvSpPr>
            <p:nvPr/>
          </p:nvSpPr>
          <p:spPr bwMode="auto">
            <a:xfrm>
              <a:off x="5040" y="3840"/>
              <a:ext cx="0" cy="33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3" name="Text Box 27"/>
          <p:cNvSpPr txBox="1">
            <a:spLocks noChangeArrowheads="1"/>
          </p:cNvSpPr>
          <p:nvPr/>
        </p:nvSpPr>
        <p:spPr bwMode="auto">
          <a:xfrm>
            <a:off x="3200400" y="457200"/>
            <a:ext cx="2516188" cy="374650"/>
          </a:xfrm>
          <a:prstGeom prst="rect">
            <a:avLst/>
          </a:prstGeom>
          <a:solidFill>
            <a:srgbClr val="FF0000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16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Burn Time – 5:00 Minutes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6-</a:t>
            </a:r>
            <a:fld id="{BAD0FB5F-3801-4DC9-BE93-8039E9EF952D}" type="slidenum">
              <a:rPr lang="en-US"/>
              <a:pPr>
                <a:defRPr/>
              </a:pPr>
              <a:t>23</a:t>
            </a:fld>
            <a:endParaRPr lang="en-US" dirty="0"/>
          </a:p>
        </p:txBody>
      </p:sp>
      <p:grpSp>
        <p:nvGrpSpPr>
          <p:cNvPr id="9220" name="Group 2063"/>
          <p:cNvGrpSpPr>
            <a:grpSpLocks/>
          </p:cNvGrpSpPr>
          <p:nvPr/>
        </p:nvGrpSpPr>
        <p:grpSpPr bwMode="auto">
          <a:xfrm>
            <a:off x="7848600" y="5105400"/>
            <a:ext cx="304800" cy="823913"/>
            <a:chOff x="4944" y="3657"/>
            <a:chExt cx="192" cy="519"/>
          </a:xfrm>
        </p:grpSpPr>
        <p:sp>
          <p:nvSpPr>
            <p:cNvPr id="9229" name="Text Box 2064"/>
            <p:cNvSpPr txBox="1">
              <a:spLocks noChangeArrowheads="1"/>
            </p:cNvSpPr>
            <p:nvPr/>
          </p:nvSpPr>
          <p:spPr bwMode="auto">
            <a:xfrm>
              <a:off x="4944" y="3657"/>
              <a:ext cx="192" cy="233"/>
            </a:xfrm>
            <a:prstGeom prst="rect">
              <a:avLst/>
            </a:prstGeom>
            <a:solidFill>
              <a:srgbClr val="FF00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800" b="1" dirty="0">
                  <a:solidFill>
                    <a:srgbClr val="000000"/>
                  </a:solidFill>
                  <a:latin typeface="Arial" charset="0"/>
                </a:rPr>
                <a:t>X</a:t>
              </a:r>
            </a:p>
          </p:txBody>
        </p:sp>
        <p:sp>
          <p:nvSpPr>
            <p:cNvPr id="9230" name="Line 2065"/>
            <p:cNvSpPr>
              <a:spLocks noChangeShapeType="1"/>
            </p:cNvSpPr>
            <p:nvPr/>
          </p:nvSpPr>
          <p:spPr bwMode="auto">
            <a:xfrm>
              <a:off x="5040" y="3840"/>
              <a:ext cx="0" cy="33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dirty="0"/>
            </a:p>
          </p:txBody>
        </p:sp>
      </p:grpSp>
      <p:pic>
        <p:nvPicPr>
          <p:cNvPr id="9221" name="Picture 2071" descr="image of small building on fi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304800"/>
            <a:ext cx="82296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 Box 2072"/>
          <p:cNvSpPr txBox="1">
            <a:spLocks noChangeArrowheads="1"/>
          </p:cNvSpPr>
          <p:nvPr/>
        </p:nvSpPr>
        <p:spPr bwMode="auto">
          <a:xfrm>
            <a:off x="1752600" y="4038600"/>
            <a:ext cx="1066800" cy="3000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Side A</a:t>
            </a:r>
            <a:endParaRPr lang="en-US" sz="12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9222" name="Text Box 2074"/>
          <p:cNvSpPr txBox="1">
            <a:spLocks noChangeArrowheads="1"/>
          </p:cNvSpPr>
          <p:nvPr/>
        </p:nvSpPr>
        <p:spPr bwMode="auto">
          <a:xfrm>
            <a:off x="6705600" y="4038600"/>
            <a:ext cx="1066800" cy="3000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Side D</a:t>
            </a:r>
            <a:endParaRPr lang="en-US" sz="12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9223" name="Text Box 2075"/>
          <p:cNvSpPr txBox="1">
            <a:spLocks noChangeArrowheads="1"/>
          </p:cNvSpPr>
          <p:nvPr/>
        </p:nvSpPr>
        <p:spPr bwMode="auto">
          <a:xfrm>
            <a:off x="3276600" y="533400"/>
            <a:ext cx="2516188" cy="374650"/>
          </a:xfrm>
          <a:prstGeom prst="rect">
            <a:avLst/>
          </a:prstGeom>
          <a:solidFill>
            <a:srgbClr val="FF0000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16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Burn Time – 6:00 Minutes</a:t>
            </a:r>
          </a:p>
        </p:txBody>
      </p:sp>
      <p:sp>
        <p:nvSpPr>
          <p:cNvPr id="9224" name="Text Box 2076"/>
          <p:cNvSpPr txBox="1">
            <a:spLocks noChangeArrowheads="1"/>
          </p:cNvSpPr>
          <p:nvPr/>
        </p:nvSpPr>
        <p:spPr bwMode="auto">
          <a:xfrm>
            <a:off x="838200" y="2438400"/>
            <a:ext cx="914400" cy="3000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Side B</a:t>
            </a:r>
          </a:p>
        </p:txBody>
      </p:sp>
      <p:sp>
        <p:nvSpPr>
          <p:cNvPr id="9226" name="Line 2077" descr="arrow"/>
          <p:cNvSpPr>
            <a:spLocks noChangeShapeType="1"/>
          </p:cNvSpPr>
          <p:nvPr/>
        </p:nvSpPr>
        <p:spPr bwMode="auto">
          <a:xfrm flipV="1">
            <a:off x="2819400" y="4038600"/>
            <a:ext cx="1524000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9227" name="Line 2078" descr="arrow"/>
          <p:cNvSpPr>
            <a:spLocks noChangeShapeType="1"/>
          </p:cNvSpPr>
          <p:nvPr/>
        </p:nvSpPr>
        <p:spPr bwMode="auto">
          <a:xfrm flipH="1" flipV="1">
            <a:off x="7620000" y="3352800"/>
            <a:ext cx="0" cy="6858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9228" name="Line 2079" descr="arrow"/>
          <p:cNvSpPr>
            <a:spLocks noChangeShapeType="1"/>
          </p:cNvSpPr>
          <p:nvPr/>
        </p:nvSpPr>
        <p:spPr bwMode="auto">
          <a:xfrm flipV="1">
            <a:off x="1828800" y="2667000"/>
            <a:ext cx="762000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graphicFrame>
        <p:nvGraphicFramePr>
          <p:cNvPr id="9218" name="Object 2048" descr="Burning time scale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9718391"/>
              </p:ext>
            </p:extLst>
          </p:nvPr>
        </p:nvGraphicFramePr>
        <p:xfrm>
          <a:off x="0" y="5410200"/>
          <a:ext cx="8763000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9" name="Chart" r:id="rId4" imgW="7124700" imgH="1038149" progId="">
                  <p:embed followColorScheme="full"/>
                </p:oleObj>
              </mc:Choice>
              <mc:Fallback>
                <p:oleObj name="Chart" r:id="rId4" imgW="7124700" imgH="1038149" progId="">
                  <p:embed followColorScheme="full"/>
                  <p:pic>
                    <p:nvPicPr>
                      <p:cNvPr id="0" name="Object 204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5410200"/>
                        <a:ext cx="8763000" cy="1219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6-</a:t>
            </a:r>
            <a:fld id="{E370483A-4FEB-47E5-A3DD-2989220664FE}" type="slidenum">
              <a:rPr lang="en-US"/>
              <a:pPr>
                <a:defRPr/>
              </a:pPr>
              <a:t>24</a:t>
            </a:fld>
            <a:endParaRPr lang="en-US" dirty="0"/>
          </a:p>
        </p:txBody>
      </p:sp>
      <p:graphicFrame>
        <p:nvGraphicFramePr>
          <p:cNvPr id="10242" name="Object 3072" descr="Burning time scale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2362963"/>
              </p:ext>
            </p:extLst>
          </p:nvPr>
        </p:nvGraphicFramePr>
        <p:xfrm>
          <a:off x="0" y="5410200"/>
          <a:ext cx="8763000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3" name="Chart" r:id="rId3" imgW="7124700" imgH="1038225" progId="MSGraph.Chart.8">
                  <p:embed followColorScheme="full"/>
                </p:oleObj>
              </mc:Choice>
              <mc:Fallback>
                <p:oleObj name="Chart" r:id="rId3" imgW="7124700" imgH="1038225" progId="MSGraph.Chart.8">
                  <p:embed followColorScheme="full"/>
                  <p:pic>
                    <p:nvPicPr>
                      <p:cNvPr id="0" name="Object 307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5410200"/>
                        <a:ext cx="8763000" cy="1219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0244" name="Group 3093"/>
          <p:cNvGrpSpPr>
            <a:grpSpLocks/>
          </p:cNvGrpSpPr>
          <p:nvPr/>
        </p:nvGrpSpPr>
        <p:grpSpPr bwMode="auto">
          <a:xfrm>
            <a:off x="7848600" y="5105400"/>
            <a:ext cx="304800" cy="823913"/>
            <a:chOff x="4944" y="3657"/>
            <a:chExt cx="192" cy="519"/>
          </a:xfrm>
        </p:grpSpPr>
        <p:sp>
          <p:nvSpPr>
            <p:cNvPr id="10253" name="Text Box 3094"/>
            <p:cNvSpPr txBox="1">
              <a:spLocks noChangeArrowheads="1"/>
            </p:cNvSpPr>
            <p:nvPr/>
          </p:nvSpPr>
          <p:spPr bwMode="auto">
            <a:xfrm>
              <a:off x="4944" y="3657"/>
              <a:ext cx="192" cy="233"/>
            </a:xfrm>
            <a:prstGeom prst="rect">
              <a:avLst/>
            </a:prstGeom>
            <a:solidFill>
              <a:srgbClr val="FF00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800" b="1" dirty="0">
                  <a:solidFill>
                    <a:srgbClr val="000000"/>
                  </a:solidFill>
                  <a:latin typeface="Arial" charset="0"/>
                </a:rPr>
                <a:t>X</a:t>
              </a:r>
            </a:p>
          </p:txBody>
        </p:sp>
        <p:sp>
          <p:nvSpPr>
            <p:cNvPr id="10254" name="Line 3095" descr="arrow"/>
            <p:cNvSpPr>
              <a:spLocks noChangeShapeType="1"/>
            </p:cNvSpPr>
            <p:nvPr/>
          </p:nvSpPr>
          <p:spPr bwMode="auto">
            <a:xfrm>
              <a:off x="5040" y="3840"/>
              <a:ext cx="0" cy="33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dirty="0"/>
            </a:p>
          </p:txBody>
        </p:sp>
      </p:grpSp>
      <p:pic>
        <p:nvPicPr>
          <p:cNvPr id="10245" name="Picture 3097" descr="image of small building on fir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9600" y="533400"/>
            <a:ext cx="8229600" cy="425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 Box 3098"/>
          <p:cNvSpPr txBox="1">
            <a:spLocks noChangeArrowheads="1"/>
          </p:cNvSpPr>
          <p:nvPr/>
        </p:nvSpPr>
        <p:spPr bwMode="auto">
          <a:xfrm>
            <a:off x="6629400" y="4191000"/>
            <a:ext cx="1066800" cy="3000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Side D</a:t>
            </a:r>
          </a:p>
        </p:txBody>
      </p:sp>
      <p:sp>
        <p:nvSpPr>
          <p:cNvPr id="10246" name="Text Box 3099"/>
          <p:cNvSpPr txBox="1">
            <a:spLocks noChangeArrowheads="1"/>
          </p:cNvSpPr>
          <p:nvPr/>
        </p:nvSpPr>
        <p:spPr bwMode="auto">
          <a:xfrm>
            <a:off x="1676400" y="4038600"/>
            <a:ext cx="1171575" cy="3000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Side A</a:t>
            </a:r>
          </a:p>
        </p:txBody>
      </p:sp>
      <p:sp>
        <p:nvSpPr>
          <p:cNvPr id="10247" name="Text Box 3100"/>
          <p:cNvSpPr txBox="1">
            <a:spLocks noChangeArrowheads="1"/>
          </p:cNvSpPr>
          <p:nvPr/>
        </p:nvSpPr>
        <p:spPr bwMode="auto">
          <a:xfrm>
            <a:off x="914400" y="2895600"/>
            <a:ext cx="628650" cy="3000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Side B</a:t>
            </a:r>
          </a:p>
        </p:txBody>
      </p:sp>
      <p:sp>
        <p:nvSpPr>
          <p:cNvPr id="10248" name="Text Box 3101"/>
          <p:cNvSpPr txBox="1">
            <a:spLocks noChangeArrowheads="1"/>
          </p:cNvSpPr>
          <p:nvPr/>
        </p:nvSpPr>
        <p:spPr bwMode="auto">
          <a:xfrm>
            <a:off x="3429000" y="762000"/>
            <a:ext cx="2516188" cy="374650"/>
          </a:xfrm>
          <a:prstGeom prst="rect">
            <a:avLst/>
          </a:prstGeom>
          <a:solidFill>
            <a:srgbClr val="FF0000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16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Burn Time – 7:00 Minutes</a:t>
            </a:r>
          </a:p>
        </p:txBody>
      </p:sp>
      <p:sp>
        <p:nvSpPr>
          <p:cNvPr id="10250" name="Line 3102" descr="arrow"/>
          <p:cNvSpPr>
            <a:spLocks noChangeShapeType="1"/>
          </p:cNvSpPr>
          <p:nvPr/>
        </p:nvSpPr>
        <p:spPr bwMode="auto">
          <a:xfrm>
            <a:off x="1600200" y="2971800"/>
            <a:ext cx="838200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10251" name="Line 3103" descr="arrow"/>
          <p:cNvSpPr>
            <a:spLocks noChangeShapeType="1"/>
          </p:cNvSpPr>
          <p:nvPr/>
        </p:nvSpPr>
        <p:spPr bwMode="auto">
          <a:xfrm flipH="1" flipV="1">
            <a:off x="7620000" y="3581400"/>
            <a:ext cx="0" cy="5334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10252" name="Line 3104" descr="arrow"/>
          <p:cNvSpPr>
            <a:spLocks noChangeShapeType="1"/>
          </p:cNvSpPr>
          <p:nvPr/>
        </p:nvSpPr>
        <p:spPr bwMode="auto">
          <a:xfrm flipV="1">
            <a:off x="2743200" y="4191000"/>
            <a:ext cx="1219200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6-</a:t>
            </a:r>
            <a:fld id="{CF163086-3D86-47C7-B095-B7D1FBAC426B}" type="slidenum">
              <a:rPr lang="en-US"/>
              <a:pPr>
                <a:defRPr/>
              </a:pPr>
              <a:t>25</a:t>
            </a:fld>
            <a:endParaRPr lang="en-US" dirty="0"/>
          </a:p>
        </p:txBody>
      </p:sp>
      <p:pic>
        <p:nvPicPr>
          <p:cNvPr id="11268" name="Picture 7" descr="image of small building on fi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381000"/>
            <a:ext cx="8229600" cy="460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 Box 8"/>
          <p:cNvSpPr txBox="1">
            <a:spLocks noChangeArrowheads="1"/>
          </p:cNvSpPr>
          <p:nvPr/>
        </p:nvSpPr>
        <p:spPr bwMode="auto">
          <a:xfrm>
            <a:off x="1524000" y="4191000"/>
            <a:ext cx="1171575" cy="3000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Side A</a:t>
            </a:r>
            <a:endParaRPr lang="en-US" sz="12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1269" name="Text Box 9"/>
          <p:cNvSpPr txBox="1">
            <a:spLocks noChangeArrowheads="1"/>
          </p:cNvSpPr>
          <p:nvPr/>
        </p:nvSpPr>
        <p:spPr bwMode="auto">
          <a:xfrm>
            <a:off x="914400" y="2286000"/>
            <a:ext cx="628650" cy="3000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Side B</a:t>
            </a:r>
          </a:p>
        </p:txBody>
      </p:sp>
      <p:sp>
        <p:nvSpPr>
          <p:cNvPr id="11270" name="Text Box 10"/>
          <p:cNvSpPr txBox="1">
            <a:spLocks noChangeArrowheads="1"/>
          </p:cNvSpPr>
          <p:nvPr/>
        </p:nvSpPr>
        <p:spPr bwMode="auto">
          <a:xfrm>
            <a:off x="6705600" y="4267200"/>
            <a:ext cx="990600" cy="3000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Side D</a:t>
            </a:r>
          </a:p>
        </p:txBody>
      </p:sp>
      <p:sp>
        <p:nvSpPr>
          <p:cNvPr id="11272" name="Line 11" descr="arrow"/>
          <p:cNvSpPr>
            <a:spLocks noChangeShapeType="1"/>
          </p:cNvSpPr>
          <p:nvPr/>
        </p:nvSpPr>
        <p:spPr bwMode="auto">
          <a:xfrm>
            <a:off x="1600200" y="2514600"/>
            <a:ext cx="838200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11273" name="Line 12" descr="arrow"/>
          <p:cNvSpPr>
            <a:spLocks noChangeShapeType="1"/>
          </p:cNvSpPr>
          <p:nvPr/>
        </p:nvSpPr>
        <p:spPr bwMode="auto">
          <a:xfrm flipH="1" flipV="1">
            <a:off x="7620000" y="3505200"/>
            <a:ext cx="0" cy="8382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11274" name="Line 13" descr="arrow"/>
          <p:cNvSpPr>
            <a:spLocks noChangeShapeType="1"/>
          </p:cNvSpPr>
          <p:nvPr/>
        </p:nvSpPr>
        <p:spPr bwMode="auto">
          <a:xfrm flipV="1">
            <a:off x="2743200" y="4191000"/>
            <a:ext cx="1981200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3" name="Text Box 14"/>
          <p:cNvSpPr txBox="1">
            <a:spLocks noChangeArrowheads="1"/>
          </p:cNvSpPr>
          <p:nvPr/>
        </p:nvSpPr>
        <p:spPr bwMode="auto">
          <a:xfrm>
            <a:off x="3200400" y="533400"/>
            <a:ext cx="2516188" cy="374650"/>
          </a:xfrm>
          <a:prstGeom prst="rect">
            <a:avLst/>
          </a:prstGeom>
          <a:solidFill>
            <a:srgbClr val="FF0000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16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Burn Time – 8:00 Minutes</a:t>
            </a:r>
          </a:p>
        </p:txBody>
      </p:sp>
      <p:graphicFrame>
        <p:nvGraphicFramePr>
          <p:cNvPr id="11266" name="Object 1024" descr="Burning time scale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2338521"/>
              </p:ext>
            </p:extLst>
          </p:nvPr>
        </p:nvGraphicFramePr>
        <p:xfrm>
          <a:off x="0" y="5410200"/>
          <a:ext cx="8763000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7" name="Chart" r:id="rId4" imgW="7124700" imgH="1038225" progId="MSGraph.Chart.8">
                  <p:embed followColorScheme="full"/>
                </p:oleObj>
              </mc:Choice>
              <mc:Fallback>
                <p:oleObj name="Chart" r:id="rId4" imgW="7124700" imgH="1038225" progId="MSGraph.Chart.8">
                  <p:embed followColorScheme="full"/>
                  <p:pic>
                    <p:nvPicPr>
                      <p:cNvPr id="0" name="Object 10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5410200"/>
                        <a:ext cx="8763000" cy="1219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1276" name="Group 16"/>
          <p:cNvGrpSpPr>
            <a:grpSpLocks/>
          </p:cNvGrpSpPr>
          <p:nvPr/>
        </p:nvGrpSpPr>
        <p:grpSpPr bwMode="auto">
          <a:xfrm>
            <a:off x="7848600" y="5105400"/>
            <a:ext cx="304800" cy="823913"/>
            <a:chOff x="4944" y="3657"/>
            <a:chExt cx="192" cy="519"/>
          </a:xfrm>
        </p:grpSpPr>
        <p:sp>
          <p:nvSpPr>
            <p:cNvPr id="11278" name="Text Box 17"/>
            <p:cNvSpPr txBox="1">
              <a:spLocks noChangeArrowheads="1"/>
            </p:cNvSpPr>
            <p:nvPr/>
          </p:nvSpPr>
          <p:spPr bwMode="auto">
            <a:xfrm>
              <a:off x="4944" y="3657"/>
              <a:ext cx="192" cy="233"/>
            </a:xfrm>
            <a:prstGeom prst="rect">
              <a:avLst/>
            </a:prstGeom>
            <a:solidFill>
              <a:srgbClr val="FF00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800" b="1" dirty="0">
                  <a:solidFill>
                    <a:srgbClr val="000000"/>
                  </a:solidFill>
                  <a:latin typeface="Arial" charset="0"/>
                </a:rPr>
                <a:t>X</a:t>
              </a:r>
            </a:p>
          </p:txBody>
        </p:sp>
        <p:sp>
          <p:nvSpPr>
            <p:cNvPr id="11279" name="Line 18" descr="arrow"/>
            <p:cNvSpPr>
              <a:spLocks noChangeShapeType="1"/>
            </p:cNvSpPr>
            <p:nvPr/>
          </p:nvSpPr>
          <p:spPr bwMode="auto">
            <a:xfrm>
              <a:off x="5040" y="3840"/>
              <a:ext cx="0" cy="33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11277" name="Text Box 20"/>
          <p:cNvSpPr txBox="1">
            <a:spLocks noChangeArrowheads="1"/>
          </p:cNvSpPr>
          <p:nvPr/>
        </p:nvSpPr>
        <p:spPr bwMode="auto">
          <a:xfrm>
            <a:off x="5927725" y="697547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6-</a:t>
            </a:r>
            <a:fld id="{32D9B048-6153-4A5C-AF70-8F8B212A563F}" type="slidenum">
              <a:rPr lang="en-US"/>
              <a:pPr>
                <a:defRPr/>
              </a:pPr>
              <a:t>26</a:t>
            </a:fld>
            <a:endParaRPr lang="en-US" dirty="0"/>
          </a:p>
        </p:txBody>
      </p:sp>
      <p:pic>
        <p:nvPicPr>
          <p:cNvPr id="12292" name="Picture 2" descr="image of small building on fi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381000"/>
            <a:ext cx="76200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1143000" y="2286000"/>
            <a:ext cx="628650" cy="3000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Side B</a:t>
            </a:r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1905000" y="3505200"/>
            <a:ext cx="636588" cy="3000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Side A</a:t>
            </a:r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7315200" y="2133600"/>
            <a:ext cx="636588" cy="3000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Side D</a:t>
            </a:r>
          </a:p>
        </p:txBody>
      </p:sp>
      <p:sp>
        <p:nvSpPr>
          <p:cNvPr id="12296" name="Line 7" descr="arrow"/>
          <p:cNvSpPr>
            <a:spLocks noChangeShapeType="1"/>
          </p:cNvSpPr>
          <p:nvPr/>
        </p:nvSpPr>
        <p:spPr bwMode="auto">
          <a:xfrm>
            <a:off x="1828800" y="2438400"/>
            <a:ext cx="762000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12297" name="Line 8" descr="arrow"/>
          <p:cNvSpPr>
            <a:spLocks noChangeShapeType="1"/>
          </p:cNvSpPr>
          <p:nvPr/>
        </p:nvSpPr>
        <p:spPr bwMode="auto">
          <a:xfrm flipH="1" flipV="1">
            <a:off x="6477000" y="2438400"/>
            <a:ext cx="838200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12298" name="Line 9" descr="arrow"/>
          <p:cNvSpPr>
            <a:spLocks noChangeShapeType="1"/>
          </p:cNvSpPr>
          <p:nvPr/>
        </p:nvSpPr>
        <p:spPr bwMode="auto">
          <a:xfrm flipV="1">
            <a:off x="2590800" y="3581400"/>
            <a:ext cx="1295400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3" name="Text Box 14"/>
          <p:cNvSpPr txBox="1">
            <a:spLocks noChangeArrowheads="1"/>
          </p:cNvSpPr>
          <p:nvPr/>
        </p:nvSpPr>
        <p:spPr bwMode="auto">
          <a:xfrm>
            <a:off x="3124200" y="762000"/>
            <a:ext cx="2516188" cy="374650"/>
          </a:xfrm>
          <a:prstGeom prst="rect">
            <a:avLst/>
          </a:prstGeom>
          <a:solidFill>
            <a:srgbClr val="FF0000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16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Burn Time – 9:00 Minutes</a:t>
            </a:r>
          </a:p>
        </p:txBody>
      </p:sp>
      <p:graphicFrame>
        <p:nvGraphicFramePr>
          <p:cNvPr id="12290" name="Object 1024" descr="image of small building on fire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1719803"/>
              </p:ext>
            </p:extLst>
          </p:nvPr>
        </p:nvGraphicFramePr>
        <p:xfrm>
          <a:off x="0" y="5410200"/>
          <a:ext cx="8763000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1" name="Chart" r:id="rId4" imgW="7124700" imgH="1038225" progId="MSGraph.Chart.8">
                  <p:embed followColorScheme="full"/>
                </p:oleObj>
              </mc:Choice>
              <mc:Fallback>
                <p:oleObj name="Chart" r:id="rId4" imgW="7124700" imgH="1038225" progId="MSGraph.Chart.8">
                  <p:embed followColorScheme="full"/>
                  <p:pic>
                    <p:nvPicPr>
                      <p:cNvPr id="0" name="Object 10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5410200"/>
                        <a:ext cx="8763000" cy="1219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2300" name="Group 16"/>
          <p:cNvGrpSpPr>
            <a:grpSpLocks/>
          </p:cNvGrpSpPr>
          <p:nvPr/>
        </p:nvGrpSpPr>
        <p:grpSpPr bwMode="auto">
          <a:xfrm>
            <a:off x="7848600" y="5105400"/>
            <a:ext cx="304800" cy="823913"/>
            <a:chOff x="4944" y="3657"/>
            <a:chExt cx="192" cy="519"/>
          </a:xfrm>
        </p:grpSpPr>
        <p:sp>
          <p:nvSpPr>
            <p:cNvPr id="12301" name="Text Box 17"/>
            <p:cNvSpPr txBox="1">
              <a:spLocks noChangeArrowheads="1"/>
            </p:cNvSpPr>
            <p:nvPr/>
          </p:nvSpPr>
          <p:spPr bwMode="auto">
            <a:xfrm>
              <a:off x="4944" y="3657"/>
              <a:ext cx="192" cy="233"/>
            </a:xfrm>
            <a:prstGeom prst="rect">
              <a:avLst/>
            </a:prstGeom>
            <a:solidFill>
              <a:srgbClr val="FF00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800" b="1" dirty="0">
                  <a:solidFill>
                    <a:srgbClr val="000000"/>
                  </a:solidFill>
                  <a:latin typeface="Arial" charset="0"/>
                </a:rPr>
                <a:t>X</a:t>
              </a:r>
            </a:p>
          </p:txBody>
        </p:sp>
        <p:sp>
          <p:nvSpPr>
            <p:cNvPr id="12302" name="Line 18" descr="arrow"/>
            <p:cNvSpPr>
              <a:spLocks noChangeShapeType="1"/>
            </p:cNvSpPr>
            <p:nvPr/>
          </p:nvSpPr>
          <p:spPr bwMode="auto">
            <a:xfrm>
              <a:off x="5040" y="3840"/>
              <a:ext cx="0" cy="33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6-</a:t>
            </a:r>
            <a:fld id="{CA78CA8F-9E5A-477F-BA61-BCB8CF9CF945}" type="slidenum">
              <a:rPr lang="en-US"/>
              <a:pPr>
                <a:defRPr/>
              </a:pPr>
              <a:t>27</a:t>
            </a:fld>
            <a:endParaRPr lang="en-US" dirty="0"/>
          </a:p>
        </p:txBody>
      </p:sp>
      <p:pic>
        <p:nvPicPr>
          <p:cNvPr id="13316" name="Picture 2" descr="image of small building on fi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533400"/>
            <a:ext cx="82296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3314" name="Object 1024" descr="Burning time scale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0488847"/>
              </p:ext>
            </p:extLst>
          </p:nvPr>
        </p:nvGraphicFramePr>
        <p:xfrm>
          <a:off x="0" y="5410200"/>
          <a:ext cx="8763000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5" name="Chart" r:id="rId4" imgW="7124700" imgH="1038225" progId="MSGraph.Chart.8">
                  <p:embed followColorScheme="full"/>
                </p:oleObj>
              </mc:Choice>
              <mc:Fallback>
                <p:oleObj name="Chart" r:id="rId4" imgW="7124700" imgH="1038225" progId="MSGraph.Chart.8">
                  <p:embed followColorScheme="full"/>
                  <p:pic>
                    <p:nvPicPr>
                      <p:cNvPr id="0" name="Object 10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5410200"/>
                        <a:ext cx="8763000" cy="1219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3317" name="Group 4"/>
          <p:cNvGrpSpPr>
            <a:grpSpLocks/>
          </p:cNvGrpSpPr>
          <p:nvPr/>
        </p:nvGrpSpPr>
        <p:grpSpPr bwMode="auto">
          <a:xfrm>
            <a:off x="7848600" y="5105400"/>
            <a:ext cx="304800" cy="823913"/>
            <a:chOff x="4944" y="3657"/>
            <a:chExt cx="192" cy="519"/>
          </a:xfrm>
        </p:grpSpPr>
        <p:sp>
          <p:nvSpPr>
            <p:cNvPr id="13325" name="Text Box 5"/>
            <p:cNvSpPr txBox="1">
              <a:spLocks noChangeArrowheads="1"/>
            </p:cNvSpPr>
            <p:nvPr/>
          </p:nvSpPr>
          <p:spPr bwMode="auto">
            <a:xfrm>
              <a:off x="4944" y="3657"/>
              <a:ext cx="192" cy="233"/>
            </a:xfrm>
            <a:prstGeom prst="rect">
              <a:avLst/>
            </a:prstGeom>
            <a:solidFill>
              <a:srgbClr val="FF00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800" b="1" dirty="0">
                  <a:solidFill>
                    <a:srgbClr val="000000"/>
                  </a:solidFill>
                  <a:latin typeface="Arial" charset="0"/>
                </a:rPr>
                <a:t>X</a:t>
              </a:r>
            </a:p>
          </p:txBody>
        </p:sp>
        <p:sp>
          <p:nvSpPr>
            <p:cNvPr id="13326" name="Line 6" descr="arrow"/>
            <p:cNvSpPr>
              <a:spLocks noChangeShapeType="1"/>
            </p:cNvSpPr>
            <p:nvPr/>
          </p:nvSpPr>
          <p:spPr bwMode="auto">
            <a:xfrm>
              <a:off x="5040" y="3840"/>
              <a:ext cx="0" cy="33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2" name="Text Box 7"/>
          <p:cNvSpPr txBox="1">
            <a:spLocks noChangeArrowheads="1"/>
          </p:cNvSpPr>
          <p:nvPr/>
        </p:nvSpPr>
        <p:spPr bwMode="auto">
          <a:xfrm>
            <a:off x="3276600" y="838200"/>
            <a:ext cx="2617788" cy="374650"/>
          </a:xfrm>
          <a:prstGeom prst="rect">
            <a:avLst/>
          </a:prstGeom>
          <a:solidFill>
            <a:srgbClr val="FF0000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16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Burn Time – 10:00 Minutes</a:t>
            </a:r>
          </a:p>
        </p:txBody>
      </p:sp>
      <p:sp>
        <p:nvSpPr>
          <p:cNvPr id="13318" name="Text Box 8"/>
          <p:cNvSpPr txBox="1">
            <a:spLocks noChangeArrowheads="1"/>
          </p:cNvSpPr>
          <p:nvPr/>
        </p:nvSpPr>
        <p:spPr bwMode="auto">
          <a:xfrm>
            <a:off x="990600" y="2057400"/>
            <a:ext cx="628650" cy="3000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Side B</a:t>
            </a:r>
          </a:p>
        </p:txBody>
      </p:sp>
      <p:sp>
        <p:nvSpPr>
          <p:cNvPr id="13319" name="Text Box 9"/>
          <p:cNvSpPr txBox="1">
            <a:spLocks noChangeArrowheads="1"/>
          </p:cNvSpPr>
          <p:nvPr/>
        </p:nvSpPr>
        <p:spPr bwMode="auto">
          <a:xfrm>
            <a:off x="6858000" y="4114800"/>
            <a:ext cx="990600" cy="3000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Side D</a:t>
            </a:r>
          </a:p>
        </p:txBody>
      </p:sp>
      <p:sp>
        <p:nvSpPr>
          <p:cNvPr id="13320" name="Text Box 10"/>
          <p:cNvSpPr txBox="1">
            <a:spLocks noChangeArrowheads="1"/>
          </p:cNvSpPr>
          <p:nvPr/>
        </p:nvSpPr>
        <p:spPr bwMode="auto">
          <a:xfrm>
            <a:off x="1524000" y="4191000"/>
            <a:ext cx="1143000" cy="3000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Side A</a:t>
            </a:r>
          </a:p>
        </p:txBody>
      </p:sp>
      <p:sp>
        <p:nvSpPr>
          <p:cNvPr id="13322" name="Line 11" descr="arrow"/>
          <p:cNvSpPr>
            <a:spLocks noChangeShapeType="1"/>
          </p:cNvSpPr>
          <p:nvPr/>
        </p:nvSpPr>
        <p:spPr bwMode="auto">
          <a:xfrm>
            <a:off x="1676400" y="2209800"/>
            <a:ext cx="762000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13323" name="Line 12" descr="arrow"/>
          <p:cNvSpPr>
            <a:spLocks noChangeShapeType="1"/>
          </p:cNvSpPr>
          <p:nvPr/>
        </p:nvSpPr>
        <p:spPr bwMode="auto">
          <a:xfrm flipH="1" flipV="1">
            <a:off x="7696200" y="3505200"/>
            <a:ext cx="0" cy="6096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13324" name="Line 13" descr="arrow"/>
          <p:cNvSpPr>
            <a:spLocks noChangeShapeType="1"/>
          </p:cNvSpPr>
          <p:nvPr/>
        </p:nvSpPr>
        <p:spPr bwMode="auto">
          <a:xfrm flipV="1">
            <a:off x="2667000" y="4267200"/>
            <a:ext cx="1828800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6-</a:t>
            </a:r>
            <a:fld id="{7D6AA9AB-D737-4FB3-8396-D823286297E4}" type="slidenum">
              <a:rPr lang="en-US"/>
              <a:pPr>
                <a:defRPr/>
              </a:pPr>
              <a:t>28</a:t>
            </a:fld>
            <a:endParaRPr lang="en-US" dirty="0"/>
          </a:p>
        </p:txBody>
      </p:sp>
      <p:pic>
        <p:nvPicPr>
          <p:cNvPr id="14340" name="Picture 2" descr="image of small building on fi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533400"/>
            <a:ext cx="8229600" cy="437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338" name="Object 3" descr="Burning time scale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8137024"/>
              </p:ext>
            </p:extLst>
          </p:nvPr>
        </p:nvGraphicFramePr>
        <p:xfrm>
          <a:off x="0" y="5410200"/>
          <a:ext cx="8763000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9" name="Chart" r:id="rId4" imgW="7124700" imgH="1038225" progId="MSGraph.Chart.8">
                  <p:embed followColorScheme="full"/>
                </p:oleObj>
              </mc:Choice>
              <mc:Fallback>
                <p:oleObj name="Chart" r:id="rId4" imgW="7124700" imgH="1038225" progId="MSGraph.Chart.8">
                  <p:embed followColorScheme="full"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5410200"/>
                        <a:ext cx="8763000" cy="1219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4341" name="Group 4"/>
          <p:cNvGrpSpPr>
            <a:grpSpLocks/>
          </p:cNvGrpSpPr>
          <p:nvPr/>
        </p:nvGrpSpPr>
        <p:grpSpPr bwMode="auto">
          <a:xfrm>
            <a:off x="7848600" y="5105400"/>
            <a:ext cx="304800" cy="823913"/>
            <a:chOff x="4944" y="3657"/>
            <a:chExt cx="192" cy="519"/>
          </a:xfrm>
        </p:grpSpPr>
        <p:sp>
          <p:nvSpPr>
            <p:cNvPr id="14349" name="Text Box 5"/>
            <p:cNvSpPr txBox="1">
              <a:spLocks noChangeArrowheads="1"/>
            </p:cNvSpPr>
            <p:nvPr/>
          </p:nvSpPr>
          <p:spPr bwMode="auto">
            <a:xfrm>
              <a:off x="4944" y="3657"/>
              <a:ext cx="192" cy="233"/>
            </a:xfrm>
            <a:prstGeom prst="rect">
              <a:avLst/>
            </a:prstGeom>
            <a:solidFill>
              <a:srgbClr val="FF00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800" b="1" dirty="0">
                  <a:solidFill>
                    <a:srgbClr val="000000"/>
                  </a:solidFill>
                  <a:latin typeface="Arial" charset="0"/>
                </a:rPr>
                <a:t>X</a:t>
              </a:r>
            </a:p>
          </p:txBody>
        </p:sp>
        <p:sp>
          <p:nvSpPr>
            <p:cNvPr id="14350" name="Line 6" descr="arrow"/>
            <p:cNvSpPr>
              <a:spLocks noChangeShapeType="1"/>
            </p:cNvSpPr>
            <p:nvPr/>
          </p:nvSpPr>
          <p:spPr bwMode="auto">
            <a:xfrm>
              <a:off x="5040" y="3840"/>
              <a:ext cx="0" cy="33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2" name="Text Box 7"/>
          <p:cNvSpPr txBox="1">
            <a:spLocks noChangeArrowheads="1"/>
          </p:cNvSpPr>
          <p:nvPr/>
        </p:nvSpPr>
        <p:spPr bwMode="auto">
          <a:xfrm>
            <a:off x="3276600" y="838200"/>
            <a:ext cx="2617788" cy="374650"/>
          </a:xfrm>
          <a:prstGeom prst="rect">
            <a:avLst/>
          </a:prstGeom>
          <a:solidFill>
            <a:srgbClr val="FF0000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16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Burn Time – 11:00 Minutes</a:t>
            </a:r>
          </a:p>
        </p:txBody>
      </p:sp>
      <p:sp>
        <p:nvSpPr>
          <p:cNvPr id="14342" name="Text Box 8"/>
          <p:cNvSpPr txBox="1">
            <a:spLocks noChangeArrowheads="1"/>
          </p:cNvSpPr>
          <p:nvPr/>
        </p:nvSpPr>
        <p:spPr bwMode="auto">
          <a:xfrm>
            <a:off x="914400" y="1219200"/>
            <a:ext cx="628650" cy="3000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Side B</a:t>
            </a:r>
          </a:p>
        </p:txBody>
      </p:sp>
      <p:sp>
        <p:nvSpPr>
          <p:cNvPr id="14343" name="Text Box 9"/>
          <p:cNvSpPr txBox="1">
            <a:spLocks noChangeArrowheads="1"/>
          </p:cNvSpPr>
          <p:nvPr/>
        </p:nvSpPr>
        <p:spPr bwMode="auto">
          <a:xfrm>
            <a:off x="6629400" y="4114800"/>
            <a:ext cx="1219200" cy="3000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Side D</a:t>
            </a:r>
          </a:p>
        </p:txBody>
      </p:sp>
      <p:sp>
        <p:nvSpPr>
          <p:cNvPr id="14344" name="Text Box 10"/>
          <p:cNvSpPr txBox="1">
            <a:spLocks noChangeArrowheads="1"/>
          </p:cNvSpPr>
          <p:nvPr/>
        </p:nvSpPr>
        <p:spPr bwMode="auto">
          <a:xfrm>
            <a:off x="1524000" y="4114800"/>
            <a:ext cx="1143000" cy="3000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Side A</a:t>
            </a:r>
          </a:p>
        </p:txBody>
      </p:sp>
      <p:sp>
        <p:nvSpPr>
          <p:cNvPr id="14346" name="Line 11" descr="arrow"/>
          <p:cNvSpPr>
            <a:spLocks noChangeShapeType="1"/>
          </p:cNvSpPr>
          <p:nvPr/>
        </p:nvSpPr>
        <p:spPr bwMode="auto">
          <a:xfrm>
            <a:off x="1447800" y="1524000"/>
            <a:ext cx="533400" cy="5334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14347" name="Line 12" descr="arrow"/>
          <p:cNvSpPr>
            <a:spLocks noChangeShapeType="1"/>
          </p:cNvSpPr>
          <p:nvPr/>
        </p:nvSpPr>
        <p:spPr bwMode="auto">
          <a:xfrm flipH="1" flipV="1">
            <a:off x="7620000" y="3505200"/>
            <a:ext cx="0" cy="6096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14348" name="Line 13" descr="arrow"/>
          <p:cNvSpPr>
            <a:spLocks noChangeShapeType="1"/>
          </p:cNvSpPr>
          <p:nvPr/>
        </p:nvSpPr>
        <p:spPr bwMode="auto">
          <a:xfrm flipV="1">
            <a:off x="2667000" y="4191000"/>
            <a:ext cx="1752600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6-</a:t>
            </a:r>
            <a:fld id="{FAA2BFCF-E8AF-4587-95D2-1B6F001457A0}" type="slidenum">
              <a:rPr lang="en-US"/>
              <a:pPr>
                <a:defRPr/>
              </a:pPr>
              <a:t>29</a:t>
            </a:fld>
            <a:endParaRPr lang="en-US" dirty="0"/>
          </a:p>
        </p:txBody>
      </p:sp>
      <p:pic>
        <p:nvPicPr>
          <p:cNvPr id="15364" name="Picture 7" descr="image of small buildi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228600"/>
            <a:ext cx="82296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 Box 9"/>
          <p:cNvSpPr txBox="1">
            <a:spLocks noChangeArrowheads="1"/>
          </p:cNvSpPr>
          <p:nvPr/>
        </p:nvSpPr>
        <p:spPr bwMode="auto">
          <a:xfrm>
            <a:off x="1524000" y="4191000"/>
            <a:ext cx="1066800" cy="3000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Side B</a:t>
            </a:r>
          </a:p>
        </p:txBody>
      </p:sp>
      <p:sp>
        <p:nvSpPr>
          <p:cNvPr id="15365" name="Text Box 10"/>
          <p:cNvSpPr txBox="1">
            <a:spLocks noChangeArrowheads="1"/>
          </p:cNvSpPr>
          <p:nvPr/>
        </p:nvSpPr>
        <p:spPr bwMode="auto">
          <a:xfrm>
            <a:off x="7772400" y="2362200"/>
            <a:ext cx="668338" cy="331788"/>
          </a:xfrm>
          <a:prstGeom prst="rect">
            <a:avLst/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2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Side D</a:t>
            </a:r>
          </a:p>
        </p:txBody>
      </p:sp>
      <p:sp>
        <p:nvSpPr>
          <p:cNvPr id="15366" name="Text Box 11"/>
          <p:cNvSpPr txBox="1">
            <a:spLocks noChangeArrowheads="1"/>
          </p:cNvSpPr>
          <p:nvPr/>
        </p:nvSpPr>
        <p:spPr bwMode="auto">
          <a:xfrm>
            <a:off x="6705600" y="4114800"/>
            <a:ext cx="1066800" cy="3000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Side A</a:t>
            </a:r>
            <a:endParaRPr lang="en-US" sz="12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5368" name="Line 12" descr="arrow"/>
          <p:cNvSpPr>
            <a:spLocks noChangeShapeType="1"/>
          </p:cNvSpPr>
          <p:nvPr/>
        </p:nvSpPr>
        <p:spPr bwMode="auto">
          <a:xfrm flipV="1">
            <a:off x="1752600" y="3429000"/>
            <a:ext cx="0" cy="7620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15369" name="Line 13" descr="arrow"/>
          <p:cNvSpPr>
            <a:spLocks noChangeShapeType="1"/>
          </p:cNvSpPr>
          <p:nvPr/>
        </p:nvSpPr>
        <p:spPr bwMode="auto">
          <a:xfrm flipH="1" flipV="1">
            <a:off x="6172200" y="3886200"/>
            <a:ext cx="457200" cy="3810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15370" name="Line 14" descr="arrow"/>
          <p:cNvSpPr>
            <a:spLocks noChangeShapeType="1"/>
          </p:cNvSpPr>
          <p:nvPr/>
        </p:nvSpPr>
        <p:spPr bwMode="auto">
          <a:xfrm flipH="1">
            <a:off x="7086600" y="2743200"/>
            <a:ext cx="685800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3048000" y="457200"/>
            <a:ext cx="2617788" cy="374650"/>
          </a:xfrm>
          <a:prstGeom prst="rect">
            <a:avLst/>
          </a:prstGeom>
          <a:solidFill>
            <a:srgbClr val="FF0000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16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Burn Time – 12:00 Minutes</a:t>
            </a:r>
          </a:p>
        </p:txBody>
      </p:sp>
      <p:graphicFrame>
        <p:nvGraphicFramePr>
          <p:cNvPr id="15362" name="Object 0" descr="Burning time scale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7073902"/>
              </p:ext>
            </p:extLst>
          </p:nvPr>
        </p:nvGraphicFramePr>
        <p:xfrm>
          <a:off x="0" y="5410200"/>
          <a:ext cx="8763000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3" name="Chart" r:id="rId4" imgW="7124700" imgH="1038225" progId="MSGraph.Chart.8">
                  <p:embed followColorScheme="full"/>
                </p:oleObj>
              </mc:Choice>
              <mc:Fallback>
                <p:oleObj name="Chart" r:id="rId4" imgW="7124700" imgH="1038225" progId="MSGraph.Chart.8">
                  <p:embed followColorScheme="full"/>
                  <p:pic>
                    <p:nvPicPr>
                      <p:cNvPr id="0" name="Object 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5410200"/>
                        <a:ext cx="8763000" cy="1219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5372" name="Group 17"/>
          <p:cNvGrpSpPr>
            <a:grpSpLocks/>
          </p:cNvGrpSpPr>
          <p:nvPr/>
        </p:nvGrpSpPr>
        <p:grpSpPr bwMode="auto">
          <a:xfrm>
            <a:off x="7848600" y="5105400"/>
            <a:ext cx="304800" cy="823913"/>
            <a:chOff x="4944" y="3657"/>
            <a:chExt cx="192" cy="519"/>
          </a:xfrm>
        </p:grpSpPr>
        <p:sp>
          <p:nvSpPr>
            <p:cNvPr id="15373" name="Text Box 18"/>
            <p:cNvSpPr txBox="1">
              <a:spLocks noChangeArrowheads="1"/>
            </p:cNvSpPr>
            <p:nvPr/>
          </p:nvSpPr>
          <p:spPr bwMode="auto">
            <a:xfrm>
              <a:off x="4944" y="3657"/>
              <a:ext cx="192" cy="233"/>
            </a:xfrm>
            <a:prstGeom prst="rect">
              <a:avLst/>
            </a:prstGeom>
            <a:solidFill>
              <a:srgbClr val="FF00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800" b="1" dirty="0">
                  <a:solidFill>
                    <a:srgbClr val="000000"/>
                  </a:solidFill>
                  <a:latin typeface="Arial" charset="0"/>
                </a:rPr>
                <a:t>X</a:t>
              </a:r>
            </a:p>
          </p:txBody>
        </p:sp>
        <p:sp>
          <p:nvSpPr>
            <p:cNvPr id="15374" name="Line 19" descr="arrow"/>
            <p:cNvSpPr>
              <a:spLocks noChangeShapeType="1"/>
            </p:cNvSpPr>
            <p:nvPr/>
          </p:nvSpPr>
          <p:spPr bwMode="auto">
            <a:xfrm>
              <a:off x="5040" y="3840"/>
              <a:ext cx="0" cy="33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6-</a:t>
            </a:r>
            <a:fld id="{65CB994A-DDA8-45C8-BD26-D44CFEFDC61B}" type="slidenum">
              <a:rPr lang="en-US"/>
              <a:pPr>
                <a:defRPr/>
              </a:pPr>
              <a:t>3</a:t>
            </a:fld>
            <a:endParaRPr lang="en-US" dirty="0"/>
          </a:p>
        </p:txBody>
      </p:sp>
      <p:sp>
        <p:nvSpPr>
          <p:cNvPr id="389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533400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3600" dirty="0" smtClean="0"/>
              <a:t>STRUCTURAL COLLAPSE </a:t>
            </a:r>
            <a:br>
              <a:rPr lang="en-US" sz="3600" dirty="0" smtClean="0"/>
            </a:br>
            <a:r>
              <a:rPr lang="en-US" sz="3600" dirty="0" smtClean="0"/>
              <a:t>FIRE TEST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3400" y="2209800"/>
            <a:ext cx="7924800" cy="3429000"/>
          </a:xfrm>
        </p:spPr>
        <p:txBody>
          <a:bodyPr>
            <a:normAutofit/>
          </a:bodyPr>
          <a:lstStyle/>
          <a:p>
            <a:pPr algn="l" eaLnBrk="1" hangingPunct="1">
              <a:defRPr/>
            </a:pPr>
            <a:r>
              <a:rPr lang="en-US" dirty="0" smtClean="0">
                <a:solidFill>
                  <a:srgbClr val="FFFFFF"/>
                </a:solidFill>
              </a:rPr>
              <a:t>Single story, wood-frame structure, asphalt shingles over oriented strand board (OSB)</a:t>
            </a:r>
          </a:p>
          <a:p>
            <a:pPr algn="l" eaLnBrk="1" hangingPunct="1">
              <a:defRPr/>
            </a:pPr>
            <a:endParaRPr lang="en-US" dirty="0" smtClean="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6-</a:t>
            </a:r>
            <a:fld id="{4F2083DB-9388-40D4-B2FB-C04A40A91A86}" type="slidenum">
              <a:rPr lang="en-US"/>
              <a:pPr>
                <a:defRPr/>
              </a:pPr>
              <a:t>30</a:t>
            </a:fld>
            <a:endParaRPr lang="en-US" dirty="0"/>
          </a:p>
        </p:txBody>
      </p:sp>
      <p:pic>
        <p:nvPicPr>
          <p:cNvPr id="16387" name="Picture 2" descr="image of small building on fi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381000"/>
            <a:ext cx="8229600" cy="46482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graphicFrame>
        <p:nvGraphicFramePr>
          <p:cNvPr id="16386" name="Object 0" descr="Burning time scale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2235596"/>
              </p:ext>
            </p:extLst>
          </p:nvPr>
        </p:nvGraphicFramePr>
        <p:xfrm>
          <a:off x="0" y="5410200"/>
          <a:ext cx="8763000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7" name="Chart" r:id="rId4" imgW="7124700" imgH="1038225" progId="MSGraph.Chart.8">
                  <p:embed followColorScheme="full"/>
                </p:oleObj>
              </mc:Choice>
              <mc:Fallback>
                <p:oleObj name="Chart" r:id="rId4" imgW="7124700" imgH="1038225" progId="MSGraph.Chart.8">
                  <p:embed followColorScheme="full"/>
                  <p:pic>
                    <p:nvPicPr>
                      <p:cNvPr id="0" name="Object 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5410200"/>
                        <a:ext cx="8763000" cy="1219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6389" name="Group 4"/>
          <p:cNvGrpSpPr>
            <a:grpSpLocks/>
          </p:cNvGrpSpPr>
          <p:nvPr/>
        </p:nvGrpSpPr>
        <p:grpSpPr bwMode="auto">
          <a:xfrm>
            <a:off x="7848600" y="5105400"/>
            <a:ext cx="304800" cy="823913"/>
            <a:chOff x="4944" y="3657"/>
            <a:chExt cx="192" cy="519"/>
          </a:xfrm>
        </p:grpSpPr>
        <p:sp>
          <p:nvSpPr>
            <p:cNvPr id="16397" name="Text Box 5"/>
            <p:cNvSpPr txBox="1">
              <a:spLocks noChangeArrowheads="1"/>
            </p:cNvSpPr>
            <p:nvPr/>
          </p:nvSpPr>
          <p:spPr bwMode="auto">
            <a:xfrm>
              <a:off x="4944" y="3657"/>
              <a:ext cx="192" cy="233"/>
            </a:xfrm>
            <a:prstGeom prst="rect">
              <a:avLst/>
            </a:prstGeom>
            <a:solidFill>
              <a:srgbClr val="FF00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800" b="1" dirty="0">
                  <a:solidFill>
                    <a:srgbClr val="000000"/>
                  </a:solidFill>
                  <a:latin typeface="Arial" charset="0"/>
                </a:rPr>
                <a:t>X</a:t>
              </a:r>
            </a:p>
          </p:txBody>
        </p:sp>
        <p:sp>
          <p:nvSpPr>
            <p:cNvPr id="16398" name="Line 6" descr="arrow"/>
            <p:cNvSpPr>
              <a:spLocks noChangeShapeType="1"/>
            </p:cNvSpPr>
            <p:nvPr/>
          </p:nvSpPr>
          <p:spPr bwMode="auto">
            <a:xfrm>
              <a:off x="5040" y="3840"/>
              <a:ext cx="0" cy="33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2" name="Text Box 7"/>
          <p:cNvSpPr txBox="1">
            <a:spLocks noChangeArrowheads="1"/>
          </p:cNvSpPr>
          <p:nvPr/>
        </p:nvSpPr>
        <p:spPr bwMode="auto">
          <a:xfrm>
            <a:off x="3276600" y="533400"/>
            <a:ext cx="2617788" cy="374650"/>
          </a:xfrm>
          <a:prstGeom prst="rect">
            <a:avLst/>
          </a:prstGeom>
          <a:solidFill>
            <a:srgbClr val="FF0000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16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Burn Time – 13:00 Minutes</a:t>
            </a:r>
          </a:p>
        </p:txBody>
      </p:sp>
      <p:sp>
        <p:nvSpPr>
          <p:cNvPr id="16390" name="Text Box 8"/>
          <p:cNvSpPr txBox="1">
            <a:spLocks noChangeArrowheads="1"/>
          </p:cNvSpPr>
          <p:nvPr/>
        </p:nvSpPr>
        <p:spPr bwMode="auto">
          <a:xfrm>
            <a:off x="990600" y="2209800"/>
            <a:ext cx="628650" cy="3000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Side B</a:t>
            </a:r>
          </a:p>
        </p:txBody>
      </p:sp>
      <p:sp>
        <p:nvSpPr>
          <p:cNvPr id="16391" name="Text Box 9"/>
          <p:cNvSpPr txBox="1">
            <a:spLocks noChangeArrowheads="1"/>
          </p:cNvSpPr>
          <p:nvPr/>
        </p:nvSpPr>
        <p:spPr bwMode="auto">
          <a:xfrm>
            <a:off x="6781800" y="4191000"/>
            <a:ext cx="820738" cy="3000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Side D</a:t>
            </a:r>
          </a:p>
        </p:txBody>
      </p:sp>
      <p:sp>
        <p:nvSpPr>
          <p:cNvPr id="16392" name="Text Box 10"/>
          <p:cNvSpPr txBox="1">
            <a:spLocks noChangeArrowheads="1"/>
          </p:cNvSpPr>
          <p:nvPr/>
        </p:nvSpPr>
        <p:spPr bwMode="auto">
          <a:xfrm>
            <a:off x="1447800" y="4191000"/>
            <a:ext cx="1395413" cy="3000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Side A</a:t>
            </a:r>
          </a:p>
        </p:txBody>
      </p:sp>
      <p:sp>
        <p:nvSpPr>
          <p:cNvPr id="16394" name="Line 11" descr="arrow"/>
          <p:cNvSpPr>
            <a:spLocks noChangeShapeType="1"/>
          </p:cNvSpPr>
          <p:nvPr/>
        </p:nvSpPr>
        <p:spPr bwMode="auto">
          <a:xfrm>
            <a:off x="1600200" y="2362200"/>
            <a:ext cx="609600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16395" name="Line 12" descr="arrow"/>
          <p:cNvSpPr>
            <a:spLocks noChangeShapeType="1"/>
          </p:cNvSpPr>
          <p:nvPr/>
        </p:nvSpPr>
        <p:spPr bwMode="auto">
          <a:xfrm flipV="1">
            <a:off x="2819400" y="4191000"/>
            <a:ext cx="2438400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16396" name="Line 13" descr="arrow"/>
          <p:cNvSpPr>
            <a:spLocks noChangeShapeType="1"/>
          </p:cNvSpPr>
          <p:nvPr/>
        </p:nvSpPr>
        <p:spPr bwMode="auto">
          <a:xfrm flipH="1" flipV="1">
            <a:off x="7543800" y="3733800"/>
            <a:ext cx="0" cy="5334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6-</a:t>
            </a:r>
            <a:fld id="{2A383CF3-2269-46D4-9581-59B3AFDF91F3}" type="slidenum">
              <a:rPr lang="en-US"/>
              <a:pPr>
                <a:defRPr/>
              </a:pPr>
              <a:t>31</a:t>
            </a:fld>
            <a:endParaRPr lang="en-US" dirty="0"/>
          </a:p>
        </p:txBody>
      </p:sp>
      <p:pic>
        <p:nvPicPr>
          <p:cNvPr id="17412" name="Picture 2" descr="image of small building on fi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28600"/>
            <a:ext cx="82296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914400" y="2362200"/>
            <a:ext cx="628650" cy="3000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Side B</a:t>
            </a: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7848600" y="2286000"/>
            <a:ext cx="636588" cy="3000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Side D</a:t>
            </a:r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1524000" y="4191000"/>
            <a:ext cx="1143000" cy="3000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Side A</a:t>
            </a:r>
            <a:endParaRPr lang="en-US" sz="12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7416" name="Line 7" descr="arrow"/>
          <p:cNvSpPr>
            <a:spLocks noChangeShapeType="1"/>
          </p:cNvSpPr>
          <p:nvPr/>
        </p:nvSpPr>
        <p:spPr bwMode="auto">
          <a:xfrm>
            <a:off x="1524000" y="2590800"/>
            <a:ext cx="685800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17417" name="Line 8" descr="arrow"/>
          <p:cNvSpPr>
            <a:spLocks noChangeShapeType="1"/>
          </p:cNvSpPr>
          <p:nvPr/>
        </p:nvSpPr>
        <p:spPr bwMode="auto">
          <a:xfrm flipV="1">
            <a:off x="2743200" y="4267200"/>
            <a:ext cx="2209800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17418" name="Line 9" descr="arrow"/>
          <p:cNvSpPr>
            <a:spLocks noChangeShapeType="1"/>
          </p:cNvSpPr>
          <p:nvPr/>
        </p:nvSpPr>
        <p:spPr bwMode="auto">
          <a:xfrm flipH="1">
            <a:off x="7086600" y="2590800"/>
            <a:ext cx="685800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3" name="Text Box 14"/>
          <p:cNvSpPr txBox="1">
            <a:spLocks noChangeArrowheads="1"/>
          </p:cNvSpPr>
          <p:nvPr/>
        </p:nvSpPr>
        <p:spPr bwMode="auto">
          <a:xfrm>
            <a:off x="3276600" y="457200"/>
            <a:ext cx="2617788" cy="374650"/>
          </a:xfrm>
          <a:prstGeom prst="rect">
            <a:avLst/>
          </a:prstGeom>
          <a:solidFill>
            <a:srgbClr val="FF0000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16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Burn Time – 14:00 Minutes</a:t>
            </a:r>
          </a:p>
        </p:txBody>
      </p:sp>
      <p:graphicFrame>
        <p:nvGraphicFramePr>
          <p:cNvPr id="17410" name="Object 0" descr="Burning time scale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7632364"/>
              </p:ext>
            </p:extLst>
          </p:nvPr>
        </p:nvGraphicFramePr>
        <p:xfrm>
          <a:off x="0" y="5410200"/>
          <a:ext cx="8763000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1" name="Chart" r:id="rId4" imgW="7124700" imgH="1038225" progId="MSGraph.Chart.8">
                  <p:embed followColorScheme="full"/>
                </p:oleObj>
              </mc:Choice>
              <mc:Fallback>
                <p:oleObj name="Chart" r:id="rId4" imgW="7124700" imgH="1038225" progId="MSGraph.Chart.8">
                  <p:embed followColorScheme="full"/>
                  <p:pic>
                    <p:nvPicPr>
                      <p:cNvPr id="0" name="Object 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5410200"/>
                        <a:ext cx="8763000" cy="1219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7420" name="Group 16"/>
          <p:cNvGrpSpPr>
            <a:grpSpLocks/>
          </p:cNvGrpSpPr>
          <p:nvPr/>
        </p:nvGrpSpPr>
        <p:grpSpPr bwMode="auto">
          <a:xfrm>
            <a:off x="7848600" y="5105400"/>
            <a:ext cx="304800" cy="823913"/>
            <a:chOff x="4944" y="3657"/>
            <a:chExt cx="192" cy="519"/>
          </a:xfrm>
        </p:grpSpPr>
        <p:sp>
          <p:nvSpPr>
            <p:cNvPr id="17421" name="Text Box 17"/>
            <p:cNvSpPr txBox="1">
              <a:spLocks noChangeArrowheads="1"/>
            </p:cNvSpPr>
            <p:nvPr/>
          </p:nvSpPr>
          <p:spPr bwMode="auto">
            <a:xfrm>
              <a:off x="4944" y="3657"/>
              <a:ext cx="192" cy="233"/>
            </a:xfrm>
            <a:prstGeom prst="rect">
              <a:avLst/>
            </a:prstGeom>
            <a:solidFill>
              <a:srgbClr val="FF00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800" b="1" dirty="0">
                  <a:solidFill>
                    <a:srgbClr val="000000"/>
                  </a:solidFill>
                  <a:latin typeface="Arial" charset="0"/>
                </a:rPr>
                <a:t>X</a:t>
              </a:r>
            </a:p>
          </p:txBody>
        </p:sp>
        <p:sp>
          <p:nvSpPr>
            <p:cNvPr id="17422" name="Line 18" descr="arrow"/>
            <p:cNvSpPr>
              <a:spLocks noChangeShapeType="1"/>
            </p:cNvSpPr>
            <p:nvPr/>
          </p:nvSpPr>
          <p:spPr bwMode="auto">
            <a:xfrm>
              <a:off x="5040" y="3840"/>
              <a:ext cx="0" cy="33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6-</a:t>
            </a:r>
            <a:fld id="{86CF2834-5067-487B-BA9F-BBD134FBC269}" type="slidenum">
              <a:rPr lang="en-US"/>
              <a:pPr>
                <a:defRPr/>
              </a:pPr>
              <a:t>32</a:t>
            </a:fld>
            <a:endParaRPr lang="en-US" dirty="0"/>
          </a:p>
        </p:txBody>
      </p:sp>
      <p:pic>
        <p:nvPicPr>
          <p:cNvPr id="18436" name="Picture 2" descr="image of small building on fi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304800"/>
            <a:ext cx="82296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8434" name="Object 3" descr="Burning time scale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1773570"/>
              </p:ext>
            </p:extLst>
          </p:nvPr>
        </p:nvGraphicFramePr>
        <p:xfrm>
          <a:off x="0" y="5410200"/>
          <a:ext cx="8763000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5" name="Chart" r:id="rId4" imgW="7124700" imgH="1038225" progId="MSGraph.Chart.8">
                  <p:embed followColorScheme="full"/>
                </p:oleObj>
              </mc:Choice>
              <mc:Fallback>
                <p:oleObj name="Chart" r:id="rId4" imgW="7124700" imgH="1038225" progId="MSGraph.Chart.8">
                  <p:embed followColorScheme="full"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5410200"/>
                        <a:ext cx="8763000" cy="1219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8437" name="Group 4"/>
          <p:cNvGrpSpPr>
            <a:grpSpLocks/>
          </p:cNvGrpSpPr>
          <p:nvPr/>
        </p:nvGrpSpPr>
        <p:grpSpPr bwMode="auto">
          <a:xfrm>
            <a:off x="7848600" y="5105400"/>
            <a:ext cx="304800" cy="823913"/>
            <a:chOff x="4944" y="3657"/>
            <a:chExt cx="192" cy="519"/>
          </a:xfrm>
        </p:grpSpPr>
        <p:sp>
          <p:nvSpPr>
            <p:cNvPr id="18445" name="Text Box 5"/>
            <p:cNvSpPr txBox="1">
              <a:spLocks noChangeArrowheads="1"/>
            </p:cNvSpPr>
            <p:nvPr/>
          </p:nvSpPr>
          <p:spPr bwMode="auto">
            <a:xfrm>
              <a:off x="4944" y="3657"/>
              <a:ext cx="192" cy="233"/>
            </a:xfrm>
            <a:prstGeom prst="rect">
              <a:avLst/>
            </a:prstGeom>
            <a:solidFill>
              <a:srgbClr val="FF00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800" b="1" dirty="0">
                  <a:solidFill>
                    <a:srgbClr val="000000"/>
                  </a:solidFill>
                  <a:latin typeface="Arial" charset="0"/>
                </a:rPr>
                <a:t>X</a:t>
              </a:r>
            </a:p>
          </p:txBody>
        </p:sp>
        <p:sp>
          <p:nvSpPr>
            <p:cNvPr id="18446" name="Line 6" descr="arrow"/>
            <p:cNvSpPr>
              <a:spLocks noChangeShapeType="1"/>
            </p:cNvSpPr>
            <p:nvPr/>
          </p:nvSpPr>
          <p:spPr bwMode="auto">
            <a:xfrm>
              <a:off x="5040" y="3840"/>
              <a:ext cx="0" cy="33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2" name="Text Box 7"/>
          <p:cNvSpPr txBox="1">
            <a:spLocks noChangeArrowheads="1"/>
          </p:cNvSpPr>
          <p:nvPr/>
        </p:nvSpPr>
        <p:spPr bwMode="auto">
          <a:xfrm>
            <a:off x="3276600" y="457200"/>
            <a:ext cx="2617788" cy="374650"/>
          </a:xfrm>
          <a:prstGeom prst="rect">
            <a:avLst/>
          </a:prstGeom>
          <a:solidFill>
            <a:srgbClr val="FF0000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16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Burn Time – 15:00 Minutes</a:t>
            </a:r>
          </a:p>
        </p:txBody>
      </p:sp>
      <p:sp>
        <p:nvSpPr>
          <p:cNvPr id="18438" name="Text Box 8"/>
          <p:cNvSpPr txBox="1">
            <a:spLocks noChangeArrowheads="1"/>
          </p:cNvSpPr>
          <p:nvPr/>
        </p:nvSpPr>
        <p:spPr bwMode="auto">
          <a:xfrm>
            <a:off x="914400" y="1527175"/>
            <a:ext cx="628650" cy="3000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Side B</a:t>
            </a:r>
          </a:p>
        </p:txBody>
      </p:sp>
      <p:sp>
        <p:nvSpPr>
          <p:cNvPr id="18439" name="Text Box 9"/>
          <p:cNvSpPr txBox="1">
            <a:spLocks noChangeArrowheads="1"/>
          </p:cNvSpPr>
          <p:nvPr/>
        </p:nvSpPr>
        <p:spPr bwMode="auto">
          <a:xfrm>
            <a:off x="6781800" y="4191000"/>
            <a:ext cx="990600" cy="3000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Side D</a:t>
            </a:r>
          </a:p>
        </p:txBody>
      </p:sp>
      <p:sp>
        <p:nvSpPr>
          <p:cNvPr id="18440" name="Text Box 10"/>
          <p:cNvSpPr txBox="1">
            <a:spLocks noChangeArrowheads="1"/>
          </p:cNvSpPr>
          <p:nvPr/>
        </p:nvSpPr>
        <p:spPr bwMode="auto">
          <a:xfrm>
            <a:off x="1447800" y="4114800"/>
            <a:ext cx="1395413" cy="3000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Side A</a:t>
            </a:r>
          </a:p>
        </p:txBody>
      </p:sp>
      <p:sp>
        <p:nvSpPr>
          <p:cNvPr id="18442" name="Line 11" descr="arrow"/>
          <p:cNvSpPr>
            <a:spLocks noChangeShapeType="1"/>
          </p:cNvSpPr>
          <p:nvPr/>
        </p:nvSpPr>
        <p:spPr bwMode="auto">
          <a:xfrm>
            <a:off x="1676400" y="1752600"/>
            <a:ext cx="762000" cy="7620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18443" name="Line 12" descr="arrow"/>
          <p:cNvSpPr>
            <a:spLocks noChangeShapeType="1"/>
          </p:cNvSpPr>
          <p:nvPr/>
        </p:nvSpPr>
        <p:spPr bwMode="auto">
          <a:xfrm flipV="1">
            <a:off x="2895600" y="4267200"/>
            <a:ext cx="1905000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18444" name="Line 13" descr="arrow"/>
          <p:cNvSpPr>
            <a:spLocks noChangeShapeType="1"/>
          </p:cNvSpPr>
          <p:nvPr/>
        </p:nvSpPr>
        <p:spPr bwMode="auto">
          <a:xfrm flipH="1" flipV="1">
            <a:off x="7010400" y="3124200"/>
            <a:ext cx="533400" cy="10668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6-</a:t>
            </a:r>
            <a:fld id="{0CC65151-F700-4752-89FF-655BC4819F5D}" type="slidenum">
              <a:rPr lang="en-US"/>
              <a:pPr>
                <a:defRPr/>
              </a:pPr>
              <a:t>33</a:t>
            </a:fld>
            <a:endParaRPr lang="en-US" dirty="0"/>
          </a:p>
        </p:txBody>
      </p:sp>
      <p:pic>
        <p:nvPicPr>
          <p:cNvPr id="19460" name="Picture 2" descr="image of small building on fi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228600"/>
            <a:ext cx="76962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1143000" y="2212975"/>
            <a:ext cx="628650" cy="3000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Side B</a:t>
            </a:r>
          </a:p>
        </p:txBody>
      </p:sp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7467600" y="2362200"/>
            <a:ext cx="636588" cy="3000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Side D</a:t>
            </a:r>
          </a:p>
        </p:txBody>
      </p:sp>
      <p:sp>
        <p:nvSpPr>
          <p:cNvPr id="19462" name="Text Box 6"/>
          <p:cNvSpPr txBox="1">
            <a:spLocks noChangeArrowheads="1"/>
          </p:cNvSpPr>
          <p:nvPr/>
        </p:nvSpPr>
        <p:spPr bwMode="auto">
          <a:xfrm>
            <a:off x="2819400" y="4038600"/>
            <a:ext cx="636588" cy="3000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Side A</a:t>
            </a:r>
            <a:endParaRPr lang="en-US" sz="12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9464" name="Line 7" descr="arrow"/>
          <p:cNvSpPr>
            <a:spLocks noChangeShapeType="1"/>
          </p:cNvSpPr>
          <p:nvPr/>
        </p:nvSpPr>
        <p:spPr bwMode="auto">
          <a:xfrm flipV="1">
            <a:off x="3505200" y="3505200"/>
            <a:ext cx="1066800" cy="6096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19465" name="Line 8" descr="arrow"/>
          <p:cNvSpPr>
            <a:spLocks noChangeShapeType="1"/>
          </p:cNvSpPr>
          <p:nvPr/>
        </p:nvSpPr>
        <p:spPr bwMode="auto">
          <a:xfrm flipH="1" flipV="1">
            <a:off x="6172200" y="2590800"/>
            <a:ext cx="1219200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19466" name="Line 9" descr="arrow"/>
          <p:cNvSpPr>
            <a:spLocks noChangeShapeType="1"/>
          </p:cNvSpPr>
          <p:nvPr/>
        </p:nvSpPr>
        <p:spPr bwMode="auto">
          <a:xfrm>
            <a:off x="1828800" y="2362200"/>
            <a:ext cx="609600" cy="3048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3" name="Text Box 14"/>
          <p:cNvSpPr txBox="1">
            <a:spLocks noChangeArrowheads="1"/>
          </p:cNvSpPr>
          <p:nvPr/>
        </p:nvSpPr>
        <p:spPr bwMode="auto">
          <a:xfrm>
            <a:off x="3352800" y="457200"/>
            <a:ext cx="2617788" cy="374650"/>
          </a:xfrm>
          <a:prstGeom prst="rect">
            <a:avLst/>
          </a:prstGeom>
          <a:solidFill>
            <a:srgbClr val="FF0000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16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Burn Time – 16:00 Minutes</a:t>
            </a:r>
          </a:p>
        </p:txBody>
      </p:sp>
      <p:graphicFrame>
        <p:nvGraphicFramePr>
          <p:cNvPr id="19458" name="Object 15" descr="Burn time scale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9482609"/>
              </p:ext>
            </p:extLst>
          </p:nvPr>
        </p:nvGraphicFramePr>
        <p:xfrm>
          <a:off x="0" y="5410200"/>
          <a:ext cx="8763000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9" name="Chart" r:id="rId4" imgW="7124700" imgH="1038225" progId="MSGraph.Chart.8">
                  <p:embed followColorScheme="full"/>
                </p:oleObj>
              </mc:Choice>
              <mc:Fallback>
                <p:oleObj name="Chart" r:id="rId4" imgW="7124700" imgH="1038225" progId="MSGraph.Chart.8">
                  <p:embed followColorScheme="full"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5410200"/>
                        <a:ext cx="8763000" cy="1219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9468" name="Group 16"/>
          <p:cNvGrpSpPr>
            <a:grpSpLocks/>
          </p:cNvGrpSpPr>
          <p:nvPr/>
        </p:nvGrpSpPr>
        <p:grpSpPr bwMode="auto">
          <a:xfrm>
            <a:off x="7848600" y="5105400"/>
            <a:ext cx="304800" cy="823913"/>
            <a:chOff x="4944" y="3657"/>
            <a:chExt cx="192" cy="519"/>
          </a:xfrm>
        </p:grpSpPr>
        <p:sp>
          <p:nvSpPr>
            <p:cNvPr id="19469" name="Text Box 17"/>
            <p:cNvSpPr txBox="1">
              <a:spLocks noChangeArrowheads="1"/>
            </p:cNvSpPr>
            <p:nvPr/>
          </p:nvSpPr>
          <p:spPr bwMode="auto">
            <a:xfrm>
              <a:off x="4944" y="3657"/>
              <a:ext cx="192" cy="233"/>
            </a:xfrm>
            <a:prstGeom prst="rect">
              <a:avLst/>
            </a:prstGeom>
            <a:solidFill>
              <a:srgbClr val="FF00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800" b="1" dirty="0">
                  <a:solidFill>
                    <a:srgbClr val="000000"/>
                  </a:solidFill>
                  <a:latin typeface="Arial" charset="0"/>
                </a:rPr>
                <a:t>X</a:t>
              </a:r>
            </a:p>
          </p:txBody>
        </p:sp>
        <p:sp>
          <p:nvSpPr>
            <p:cNvPr id="19470" name="Line 18" descr="arrow"/>
            <p:cNvSpPr>
              <a:spLocks noChangeShapeType="1"/>
            </p:cNvSpPr>
            <p:nvPr/>
          </p:nvSpPr>
          <p:spPr bwMode="auto">
            <a:xfrm>
              <a:off x="5040" y="3840"/>
              <a:ext cx="0" cy="33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6-</a:t>
            </a:r>
            <a:fld id="{2CFB70D7-201B-462F-A199-1C527E3E7810}" type="slidenum">
              <a:rPr lang="en-US"/>
              <a:pPr>
                <a:defRPr/>
              </a:pPr>
              <a:t>34</a:t>
            </a:fld>
            <a:endParaRPr lang="en-US" dirty="0"/>
          </a:p>
        </p:txBody>
      </p:sp>
      <p:pic>
        <p:nvPicPr>
          <p:cNvPr id="20484" name="Picture 2" descr="image of small building on fi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152400"/>
            <a:ext cx="75438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990600" y="2365375"/>
            <a:ext cx="628650" cy="3000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Side B</a:t>
            </a:r>
          </a:p>
        </p:txBody>
      </p:sp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7391400" y="2438400"/>
            <a:ext cx="636588" cy="3000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Side D</a:t>
            </a:r>
          </a:p>
        </p:txBody>
      </p:sp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2286000" y="4038600"/>
            <a:ext cx="636588" cy="3000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Side A</a:t>
            </a:r>
            <a:endParaRPr lang="en-US" sz="12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20488" name="Line 7" descr="arrow"/>
          <p:cNvSpPr>
            <a:spLocks noChangeShapeType="1"/>
          </p:cNvSpPr>
          <p:nvPr/>
        </p:nvSpPr>
        <p:spPr bwMode="auto">
          <a:xfrm flipV="1">
            <a:off x="2971800" y="3581400"/>
            <a:ext cx="990600" cy="5334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20489" name="Line 8" descr="arrow"/>
          <p:cNvSpPr>
            <a:spLocks noChangeShapeType="1"/>
          </p:cNvSpPr>
          <p:nvPr/>
        </p:nvSpPr>
        <p:spPr bwMode="auto">
          <a:xfrm>
            <a:off x="1676400" y="2438400"/>
            <a:ext cx="838200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20490" name="Line 9" descr="arrow"/>
          <p:cNvSpPr>
            <a:spLocks noChangeShapeType="1"/>
          </p:cNvSpPr>
          <p:nvPr/>
        </p:nvSpPr>
        <p:spPr bwMode="auto">
          <a:xfrm flipH="1">
            <a:off x="4724400" y="1066800"/>
            <a:ext cx="1219200" cy="11430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37898" name="Text Box 10"/>
          <p:cNvSpPr txBox="1">
            <a:spLocks noChangeArrowheads="1"/>
          </p:cNvSpPr>
          <p:nvPr/>
        </p:nvSpPr>
        <p:spPr bwMode="auto">
          <a:xfrm>
            <a:off x="4800600" y="457200"/>
            <a:ext cx="1828800" cy="3302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sz="14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Roof Collapse Begins</a:t>
            </a:r>
          </a:p>
        </p:txBody>
      </p:sp>
      <p:sp>
        <p:nvSpPr>
          <p:cNvPr id="20491" name="Text Box 15"/>
          <p:cNvSpPr txBox="1">
            <a:spLocks noChangeArrowheads="1"/>
          </p:cNvSpPr>
          <p:nvPr/>
        </p:nvSpPr>
        <p:spPr bwMode="auto">
          <a:xfrm>
            <a:off x="1447800" y="533400"/>
            <a:ext cx="2617788" cy="374650"/>
          </a:xfrm>
          <a:prstGeom prst="rect">
            <a:avLst/>
          </a:prstGeom>
          <a:solidFill>
            <a:srgbClr val="FF0000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16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Burn Time – 17:00 Minutes</a:t>
            </a:r>
          </a:p>
        </p:txBody>
      </p:sp>
      <p:sp>
        <p:nvSpPr>
          <p:cNvPr id="20493" name="Line 16" descr="arrow"/>
          <p:cNvSpPr>
            <a:spLocks noChangeShapeType="1"/>
          </p:cNvSpPr>
          <p:nvPr/>
        </p:nvSpPr>
        <p:spPr bwMode="auto">
          <a:xfrm flipH="1">
            <a:off x="6172200" y="2667000"/>
            <a:ext cx="1143000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graphicFrame>
        <p:nvGraphicFramePr>
          <p:cNvPr id="20482" name="Object 0" descr="Burn time scale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3291980"/>
              </p:ext>
            </p:extLst>
          </p:nvPr>
        </p:nvGraphicFramePr>
        <p:xfrm>
          <a:off x="0" y="5410200"/>
          <a:ext cx="8763000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3" name="Chart" r:id="rId4" imgW="7124700" imgH="1038225" progId="MSGraph.Chart.8">
                  <p:embed followColorScheme="full"/>
                </p:oleObj>
              </mc:Choice>
              <mc:Fallback>
                <p:oleObj name="Chart" r:id="rId4" imgW="7124700" imgH="1038225" progId="MSGraph.Chart.8">
                  <p:embed followColorScheme="full"/>
                  <p:pic>
                    <p:nvPicPr>
                      <p:cNvPr id="0" name="Object 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5410200"/>
                        <a:ext cx="8763000" cy="1219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0494" name="Group 23"/>
          <p:cNvGrpSpPr>
            <a:grpSpLocks/>
          </p:cNvGrpSpPr>
          <p:nvPr/>
        </p:nvGrpSpPr>
        <p:grpSpPr bwMode="auto">
          <a:xfrm>
            <a:off x="7772400" y="4953000"/>
            <a:ext cx="304800" cy="823913"/>
            <a:chOff x="4944" y="3657"/>
            <a:chExt cx="192" cy="519"/>
          </a:xfrm>
        </p:grpSpPr>
        <p:sp>
          <p:nvSpPr>
            <p:cNvPr id="20495" name="Text Box 24"/>
            <p:cNvSpPr txBox="1">
              <a:spLocks noChangeArrowheads="1"/>
            </p:cNvSpPr>
            <p:nvPr/>
          </p:nvSpPr>
          <p:spPr bwMode="auto">
            <a:xfrm>
              <a:off x="4944" y="3657"/>
              <a:ext cx="192" cy="233"/>
            </a:xfrm>
            <a:prstGeom prst="rect">
              <a:avLst/>
            </a:prstGeom>
            <a:solidFill>
              <a:srgbClr val="FF00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800" b="1" dirty="0">
                  <a:solidFill>
                    <a:srgbClr val="000000"/>
                  </a:solidFill>
                  <a:latin typeface="Arial" charset="0"/>
                </a:rPr>
                <a:t>X</a:t>
              </a:r>
            </a:p>
          </p:txBody>
        </p:sp>
        <p:sp>
          <p:nvSpPr>
            <p:cNvPr id="20496" name="Line 25" descr="arrow"/>
            <p:cNvSpPr>
              <a:spLocks noChangeShapeType="1"/>
            </p:cNvSpPr>
            <p:nvPr/>
          </p:nvSpPr>
          <p:spPr bwMode="auto">
            <a:xfrm>
              <a:off x="5040" y="3840"/>
              <a:ext cx="0" cy="33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6-</a:t>
            </a:r>
            <a:fld id="{61DC7E53-55AA-4817-8DC2-12B19642938B}" type="slidenum">
              <a:rPr lang="en-US"/>
              <a:pPr>
                <a:defRPr/>
              </a:pPr>
              <a:t>35</a:t>
            </a:fld>
            <a:endParaRPr lang="en-US" dirty="0"/>
          </a:p>
        </p:txBody>
      </p:sp>
      <p:pic>
        <p:nvPicPr>
          <p:cNvPr id="51203" name="Picture 2" descr="image of small building on fi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381000"/>
            <a:ext cx="76200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7" name="Text Box 4"/>
          <p:cNvSpPr txBox="1">
            <a:spLocks noChangeArrowheads="1"/>
          </p:cNvSpPr>
          <p:nvPr/>
        </p:nvSpPr>
        <p:spPr bwMode="auto">
          <a:xfrm>
            <a:off x="990600" y="1981200"/>
            <a:ext cx="628650" cy="3000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Side B</a:t>
            </a:r>
          </a:p>
        </p:txBody>
      </p:sp>
      <p:sp>
        <p:nvSpPr>
          <p:cNvPr id="52228" name="Text Box 5"/>
          <p:cNvSpPr txBox="1">
            <a:spLocks noChangeArrowheads="1"/>
          </p:cNvSpPr>
          <p:nvPr/>
        </p:nvSpPr>
        <p:spPr bwMode="auto">
          <a:xfrm>
            <a:off x="6934200" y="1828800"/>
            <a:ext cx="674688" cy="3000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Side D </a:t>
            </a:r>
          </a:p>
        </p:txBody>
      </p:sp>
      <p:sp>
        <p:nvSpPr>
          <p:cNvPr id="52229" name="Text Box 6"/>
          <p:cNvSpPr txBox="1">
            <a:spLocks noChangeArrowheads="1"/>
          </p:cNvSpPr>
          <p:nvPr/>
        </p:nvSpPr>
        <p:spPr bwMode="auto">
          <a:xfrm>
            <a:off x="2743200" y="2971800"/>
            <a:ext cx="636588" cy="3000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Side A</a:t>
            </a:r>
          </a:p>
        </p:txBody>
      </p:sp>
      <p:sp>
        <p:nvSpPr>
          <p:cNvPr id="124935" name="Text Box 7"/>
          <p:cNvSpPr txBox="1">
            <a:spLocks noChangeArrowheads="1"/>
          </p:cNvSpPr>
          <p:nvPr/>
        </p:nvSpPr>
        <p:spPr bwMode="auto">
          <a:xfrm>
            <a:off x="2971800" y="5257800"/>
            <a:ext cx="2590800" cy="973138"/>
          </a:xfrm>
          <a:prstGeom prst="rect">
            <a:avLst/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800" b="1" u="sng" dirty="0">
                <a:solidFill>
                  <a:srgbClr val="2C31FA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Full Collapse </a:t>
            </a:r>
          </a:p>
          <a:p>
            <a:pPr algn="ctr">
              <a:defRPr/>
            </a:pPr>
            <a:r>
              <a:rPr lang="en-US" sz="1800" b="1" u="sng" dirty="0">
                <a:solidFill>
                  <a:srgbClr val="2C31FA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19:00 Minutes</a:t>
            </a:r>
          </a:p>
          <a:p>
            <a:pPr algn="ctr">
              <a:defRPr/>
            </a:pPr>
            <a:r>
              <a:rPr lang="en-US" sz="1800" b="1" u="sng" dirty="0">
                <a:solidFill>
                  <a:srgbClr val="2C31FA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Burn Time</a:t>
            </a:r>
          </a:p>
        </p:txBody>
      </p:sp>
      <p:sp>
        <p:nvSpPr>
          <p:cNvPr id="51208" name="Line 8" descr="arrow"/>
          <p:cNvSpPr>
            <a:spLocks noChangeShapeType="1"/>
          </p:cNvSpPr>
          <p:nvPr/>
        </p:nvSpPr>
        <p:spPr bwMode="auto">
          <a:xfrm>
            <a:off x="1752600" y="2133600"/>
            <a:ext cx="533400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51209" name="Line 9" descr="arrow"/>
          <p:cNvSpPr>
            <a:spLocks noChangeShapeType="1"/>
          </p:cNvSpPr>
          <p:nvPr/>
        </p:nvSpPr>
        <p:spPr bwMode="auto">
          <a:xfrm>
            <a:off x="3429000" y="3048000"/>
            <a:ext cx="838200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51210" name="Line 10" descr="arrow"/>
          <p:cNvSpPr>
            <a:spLocks noChangeShapeType="1"/>
          </p:cNvSpPr>
          <p:nvPr/>
        </p:nvSpPr>
        <p:spPr bwMode="auto">
          <a:xfrm>
            <a:off x="4343400" y="990600"/>
            <a:ext cx="0" cy="6858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51211" name="Line 11" descr="arrow"/>
          <p:cNvSpPr>
            <a:spLocks noChangeShapeType="1"/>
          </p:cNvSpPr>
          <p:nvPr/>
        </p:nvSpPr>
        <p:spPr bwMode="auto">
          <a:xfrm flipH="1">
            <a:off x="6324600" y="1981200"/>
            <a:ext cx="609600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2" name="Text Box 12"/>
          <p:cNvSpPr txBox="1">
            <a:spLocks noChangeArrowheads="1"/>
          </p:cNvSpPr>
          <p:nvPr/>
        </p:nvSpPr>
        <p:spPr bwMode="auto">
          <a:xfrm>
            <a:off x="3124200" y="609600"/>
            <a:ext cx="2617788" cy="374650"/>
          </a:xfrm>
          <a:prstGeom prst="rect">
            <a:avLst/>
          </a:prstGeom>
          <a:solidFill>
            <a:srgbClr val="FF0000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16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Burn Time – 19:00 Minutes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6-</a:t>
            </a:r>
            <a:fld id="{FAA7B22C-965D-45D3-A8DF-57FB970B6E43}" type="slidenum">
              <a:rPr lang="en-US"/>
              <a:pPr>
                <a:defRPr/>
              </a:pPr>
              <a:t>36</a:t>
            </a:fld>
            <a:endParaRPr lang="en-US" dirty="0"/>
          </a:p>
        </p:txBody>
      </p:sp>
      <p:sp>
        <p:nvSpPr>
          <p:cNvPr id="522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1143000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STRUCTURAL COLLAPSE FIRE TEST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2971800"/>
            <a:ext cx="7315200" cy="2667000"/>
          </a:xfrm>
        </p:spPr>
        <p:txBody>
          <a:bodyPr/>
          <a:lstStyle/>
          <a:p>
            <a:pPr algn="l" eaLnBrk="1" hangingPunct="1">
              <a:defRPr/>
            </a:pPr>
            <a:r>
              <a:rPr lang="en-US" dirty="0" smtClean="0">
                <a:solidFill>
                  <a:srgbClr val="FFFFFF"/>
                </a:solidFill>
              </a:rPr>
              <a:t>Single story, ordinary construction  warehouse Test #1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6-</a:t>
            </a:r>
            <a:fld id="{ED4AE1A7-DE48-450A-B73F-3B2F11BF84B1}" type="slidenum">
              <a:rPr lang="en-US"/>
              <a:pPr>
                <a:defRPr/>
              </a:pPr>
              <a:t>37</a:t>
            </a:fld>
            <a:endParaRPr lang="en-US" dirty="0"/>
          </a:p>
        </p:txBody>
      </p:sp>
      <p:pic>
        <p:nvPicPr>
          <p:cNvPr id="53251" name="Picture 4" descr="image of detail A structo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90800" y="2286000"/>
            <a:ext cx="5981700" cy="354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6"/>
          <p:cNvSpPr>
            <a:spLocks noChangeArrowheads="1"/>
          </p:cNvSpPr>
          <p:nvPr/>
        </p:nvSpPr>
        <p:spPr bwMode="auto">
          <a:xfrm>
            <a:off x="381000" y="3352800"/>
            <a:ext cx="2590800" cy="1219200"/>
          </a:xfrm>
          <a:prstGeom prst="rect">
            <a:avLst/>
          </a:prstGeom>
          <a:solidFill>
            <a:srgbClr val="FF0000"/>
          </a:solidFill>
          <a:ln w="38100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n-US" sz="12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Warehouse Dimensions</a:t>
            </a:r>
          </a:p>
          <a:p>
            <a:pPr algn="ctr">
              <a:defRPr/>
            </a:pPr>
            <a:r>
              <a:rPr lang="en-US" sz="12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1 Story - </a:t>
            </a:r>
            <a:r>
              <a:rPr lang="en-US" sz="12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50' </a:t>
            </a:r>
            <a:r>
              <a:rPr lang="en-US" sz="12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x </a:t>
            </a:r>
            <a:r>
              <a:rPr lang="en-US" sz="12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135'</a:t>
            </a:r>
            <a:endParaRPr lang="en-US" sz="1200" b="1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>
              <a:defRPr/>
            </a:pPr>
            <a:r>
              <a:rPr lang="en-US" sz="12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Ordinary Construction</a:t>
            </a:r>
          </a:p>
          <a:p>
            <a:pPr algn="ctr">
              <a:defRPr/>
            </a:pPr>
            <a:r>
              <a:rPr lang="en-US" sz="12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Peaked Roof</a:t>
            </a:r>
          </a:p>
          <a:p>
            <a:pPr algn="ctr">
              <a:defRPr/>
            </a:pPr>
            <a:r>
              <a:rPr lang="en-US" sz="12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Supported on Wood Trusses</a:t>
            </a:r>
          </a:p>
        </p:txBody>
      </p:sp>
      <p:pic>
        <p:nvPicPr>
          <p:cNvPr id="53253" name="Picture 7" descr="image of detail B structo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228600"/>
            <a:ext cx="5181600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6-</a:t>
            </a:r>
            <a:fld id="{98A1DCCF-3CD9-4BF7-B468-D6EE95B88185}" type="slidenum">
              <a:rPr lang="en-US"/>
              <a:pPr>
                <a:defRPr/>
              </a:pPr>
              <a:t>38</a:t>
            </a:fld>
            <a:endParaRPr lang="en-US" dirty="0"/>
          </a:p>
        </p:txBody>
      </p:sp>
      <p:pic>
        <p:nvPicPr>
          <p:cNvPr id="54275" name="Picture 3" descr="building layou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838200"/>
            <a:ext cx="68199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6" name="Line 6" descr="arrow"/>
          <p:cNvSpPr>
            <a:spLocks noChangeShapeType="1"/>
          </p:cNvSpPr>
          <p:nvPr/>
        </p:nvSpPr>
        <p:spPr bwMode="auto">
          <a:xfrm flipV="1">
            <a:off x="5638800" y="4267200"/>
            <a:ext cx="0" cy="14478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2" name="Text Box 7"/>
          <p:cNvSpPr txBox="1">
            <a:spLocks noChangeArrowheads="1"/>
          </p:cNvSpPr>
          <p:nvPr/>
        </p:nvSpPr>
        <p:spPr bwMode="auto">
          <a:xfrm>
            <a:off x="4800600" y="5791200"/>
            <a:ext cx="1857375" cy="312738"/>
          </a:xfrm>
          <a:prstGeom prst="rect">
            <a:avLst/>
          </a:prstGeom>
          <a:solidFill>
            <a:srgbClr val="FF00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2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Wall Separating Sections</a:t>
            </a:r>
          </a:p>
        </p:txBody>
      </p:sp>
      <p:sp>
        <p:nvSpPr>
          <p:cNvPr id="54277" name="Text Box 8"/>
          <p:cNvSpPr txBox="1">
            <a:spLocks noChangeArrowheads="1"/>
          </p:cNvSpPr>
          <p:nvPr/>
        </p:nvSpPr>
        <p:spPr bwMode="auto">
          <a:xfrm>
            <a:off x="441325" y="2779713"/>
            <a:ext cx="649288" cy="312737"/>
          </a:xfrm>
          <a:prstGeom prst="rect">
            <a:avLst/>
          </a:prstGeom>
          <a:solidFill>
            <a:srgbClr val="FF00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2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Side A</a:t>
            </a:r>
          </a:p>
        </p:txBody>
      </p:sp>
      <p:sp>
        <p:nvSpPr>
          <p:cNvPr id="54278" name="Text Box 9"/>
          <p:cNvSpPr txBox="1">
            <a:spLocks noChangeArrowheads="1"/>
          </p:cNvSpPr>
          <p:nvPr/>
        </p:nvSpPr>
        <p:spPr bwMode="auto">
          <a:xfrm>
            <a:off x="5486400" y="228600"/>
            <a:ext cx="1093788" cy="312738"/>
          </a:xfrm>
          <a:prstGeom prst="rect">
            <a:avLst/>
          </a:prstGeom>
          <a:solidFill>
            <a:srgbClr val="FF00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2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Roll Up Door</a:t>
            </a:r>
          </a:p>
        </p:txBody>
      </p:sp>
      <p:sp>
        <p:nvSpPr>
          <p:cNvPr id="54279" name="Text Box 10"/>
          <p:cNvSpPr txBox="1">
            <a:spLocks noChangeArrowheads="1"/>
          </p:cNvSpPr>
          <p:nvPr/>
        </p:nvSpPr>
        <p:spPr bwMode="auto">
          <a:xfrm>
            <a:off x="3641725" y="493713"/>
            <a:ext cx="641350" cy="312737"/>
          </a:xfrm>
          <a:prstGeom prst="rect">
            <a:avLst/>
          </a:prstGeom>
          <a:solidFill>
            <a:srgbClr val="FF00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2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Side B</a:t>
            </a:r>
          </a:p>
        </p:txBody>
      </p:sp>
      <p:sp>
        <p:nvSpPr>
          <p:cNvPr id="54281" name="Line 11" descr="arrow"/>
          <p:cNvSpPr>
            <a:spLocks noChangeShapeType="1"/>
          </p:cNvSpPr>
          <p:nvPr/>
        </p:nvSpPr>
        <p:spPr bwMode="auto">
          <a:xfrm flipV="1">
            <a:off x="685800" y="2133600"/>
            <a:ext cx="609600" cy="609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54282" name="Line 12" descr="arrow"/>
          <p:cNvSpPr>
            <a:spLocks noChangeShapeType="1"/>
          </p:cNvSpPr>
          <p:nvPr/>
        </p:nvSpPr>
        <p:spPr bwMode="auto">
          <a:xfrm>
            <a:off x="6019800" y="533400"/>
            <a:ext cx="0" cy="3810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54283" name="Text Box 13"/>
          <p:cNvSpPr txBox="1">
            <a:spLocks noChangeArrowheads="1"/>
          </p:cNvSpPr>
          <p:nvPr/>
        </p:nvSpPr>
        <p:spPr bwMode="auto">
          <a:xfrm>
            <a:off x="5638800" y="2286000"/>
            <a:ext cx="895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 b="1" dirty="0">
                <a:latin typeface="Arial" charset="0"/>
              </a:rPr>
              <a:t>REAR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6-</a:t>
            </a:r>
            <a:fld id="{B88F2026-ACC4-4D18-A91D-AC987ECB3C7D}" type="slidenum">
              <a:rPr lang="en-US"/>
              <a:pPr>
                <a:defRPr/>
              </a:pPr>
              <a:t>39</a:t>
            </a:fld>
            <a:endParaRPr lang="en-US" dirty="0"/>
          </a:p>
        </p:txBody>
      </p:sp>
      <p:pic>
        <p:nvPicPr>
          <p:cNvPr id="55299" name="Picture 4" descr="building layou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685800"/>
            <a:ext cx="7686675" cy="270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0" name="Picture 5" descr="building layout"/>
          <p:cNvPicPr>
            <a:picLocks noChangeAspect="1" noChangeArrowheads="1"/>
          </p:cNvPicPr>
          <p:nvPr/>
        </p:nvPicPr>
        <p:blipFill>
          <a:blip r:embed="rId3" cstate="print"/>
          <a:srcRect r="2415"/>
          <a:stretch>
            <a:fillRect/>
          </a:stretch>
        </p:blipFill>
        <p:spPr bwMode="auto">
          <a:xfrm>
            <a:off x="609600" y="3124200"/>
            <a:ext cx="7696200" cy="334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4114800" y="6096000"/>
            <a:ext cx="1501775" cy="312738"/>
          </a:xfrm>
          <a:prstGeom prst="rect">
            <a:avLst/>
          </a:prstGeom>
          <a:solidFill>
            <a:srgbClr val="FF00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2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Front Wall - Side A</a:t>
            </a:r>
          </a:p>
        </p:txBody>
      </p:sp>
      <p:sp>
        <p:nvSpPr>
          <p:cNvPr id="55301" name="Text Box 7"/>
          <p:cNvSpPr txBox="1">
            <a:spLocks noChangeArrowheads="1"/>
          </p:cNvSpPr>
          <p:nvPr/>
        </p:nvSpPr>
        <p:spPr bwMode="auto">
          <a:xfrm>
            <a:off x="3352800" y="228600"/>
            <a:ext cx="2293938" cy="312738"/>
          </a:xfrm>
          <a:prstGeom prst="rect">
            <a:avLst/>
          </a:prstGeom>
          <a:solidFill>
            <a:srgbClr val="FF00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2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Dividing Wall Between Sections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6-</a:t>
            </a:r>
            <a:fld id="{6ED997EC-38FD-4F2D-A6FD-92E26B218033}" type="slidenum">
              <a:rPr lang="en-US"/>
              <a:pPr>
                <a:defRPr/>
              </a:pPr>
              <a:t>4</a:t>
            </a:fld>
            <a:endParaRPr lang="en-US" dirty="0"/>
          </a:p>
        </p:txBody>
      </p:sp>
      <p:graphicFrame>
        <p:nvGraphicFramePr>
          <p:cNvPr id="1026" name="Object 2" descr="image of small building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9619778"/>
              </p:ext>
            </p:extLst>
          </p:nvPr>
        </p:nvGraphicFramePr>
        <p:xfrm>
          <a:off x="674688" y="533400"/>
          <a:ext cx="8099425" cy="5781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" name="Photo House" r:id="rId3" imgW="8100000" imgH="5467500" progId="">
                  <p:embed/>
                </p:oleObj>
              </mc:Choice>
              <mc:Fallback>
                <p:oleObj name="Photo House" r:id="rId3" imgW="8100000" imgH="546750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4688" y="533400"/>
                        <a:ext cx="8099425" cy="5781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7" name="Text Box 3"/>
          <p:cNvSpPr txBox="1">
            <a:spLocks noChangeArrowheads="1"/>
          </p:cNvSpPr>
          <p:nvPr/>
        </p:nvSpPr>
        <p:spPr bwMode="auto">
          <a:xfrm>
            <a:off x="1905000" y="5410200"/>
            <a:ext cx="990600" cy="3000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Side A</a:t>
            </a:r>
          </a:p>
        </p:txBody>
      </p:sp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6705600" y="5486400"/>
            <a:ext cx="990600" cy="3000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Side D</a:t>
            </a:r>
          </a:p>
        </p:txBody>
      </p:sp>
      <p:sp>
        <p:nvSpPr>
          <p:cNvPr id="1029" name="Text Box 8"/>
          <p:cNvSpPr txBox="1">
            <a:spLocks noChangeArrowheads="1"/>
          </p:cNvSpPr>
          <p:nvPr/>
        </p:nvSpPr>
        <p:spPr bwMode="auto">
          <a:xfrm>
            <a:off x="3581400" y="3657600"/>
            <a:ext cx="1725613" cy="66516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Roof Construction</a:t>
            </a:r>
          </a:p>
          <a:p>
            <a:pPr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Asphalt Shingles over </a:t>
            </a:r>
          </a:p>
          <a:p>
            <a:pPr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Oriented Strand Board</a:t>
            </a:r>
          </a:p>
        </p:txBody>
      </p:sp>
      <p:sp>
        <p:nvSpPr>
          <p:cNvPr id="1030" name="Text Box 9"/>
          <p:cNvSpPr txBox="1">
            <a:spLocks noChangeArrowheads="1"/>
          </p:cNvSpPr>
          <p:nvPr/>
        </p:nvSpPr>
        <p:spPr bwMode="auto">
          <a:xfrm>
            <a:off x="6553200" y="2514600"/>
            <a:ext cx="1360488" cy="66516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Air Conditioning </a:t>
            </a:r>
          </a:p>
          <a:p>
            <a:pPr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Unit Weight</a:t>
            </a:r>
          </a:p>
          <a:p>
            <a:pPr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500 lbs</a:t>
            </a:r>
          </a:p>
        </p:txBody>
      </p:sp>
      <p:sp>
        <p:nvSpPr>
          <p:cNvPr id="1032" name="Line 10" descr="arrow"/>
          <p:cNvSpPr>
            <a:spLocks noChangeShapeType="1"/>
          </p:cNvSpPr>
          <p:nvPr/>
        </p:nvSpPr>
        <p:spPr bwMode="auto">
          <a:xfrm flipH="1" flipV="1">
            <a:off x="6019800" y="2667000"/>
            <a:ext cx="5334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2" name="Text Box 11"/>
          <p:cNvSpPr txBox="1">
            <a:spLocks noChangeArrowheads="1"/>
          </p:cNvSpPr>
          <p:nvPr/>
        </p:nvSpPr>
        <p:spPr bwMode="auto">
          <a:xfrm>
            <a:off x="3886200" y="990600"/>
            <a:ext cx="1482725" cy="66516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Each Firefighter </a:t>
            </a:r>
          </a:p>
          <a:p>
            <a:pPr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Mannequin Weighs</a:t>
            </a:r>
          </a:p>
          <a:p>
            <a:pPr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280 lbs with Gear</a:t>
            </a:r>
          </a:p>
        </p:txBody>
      </p:sp>
      <p:sp>
        <p:nvSpPr>
          <p:cNvPr id="1034" name="Line 12" descr="arrow"/>
          <p:cNvSpPr>
            <a:spLocks noChangeShapeType="1"/>
          </p:cNvSpPr>
          <p:nvPr/>
        </p:nvSpPr>
        <p:spPr bwMode="auto">
          <a:xfrm flipH="1">
            <a:off x="4495800" y="1676400"/>
            <a:ext cx="0" cy="4572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6-</a:t>
            </a:r>
            <a:fld id="{90F6DC6C-0692-495B-BD1B-5A43650569D1}" type="slidenum">
              <a:rPr lang="en-US"/>
              <a:pPr>
                <a:defRPr/>
              </a:pPr>
              <a:t>40</a:t>
            </a:fld>
            <a:endParaRPr lang="en-US" dirty="0"/>
          </a:p>
        </p:txBody>
      </p:sp>
      <p:pic>
        <p:nvPicPr>
          <p:cNvPr id="56323" name="Picture 2" descr="building layou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1675" y="19050"/>
            <a:ext cx="6919913" cy="6469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4" name="Text Box 4"/>
          <p:cNvSpPr txBox="1">
            <a:spLocks noChangeArrowheads="1"/>
          </p:cNvSpPr>
          <p:nvPr/>
        </p:nvSpPr>
        <p:spPr bwMode="auto">
          <a:xfrm>
            <a:off x="4664075" y="5638800"/>
            <a:ext cx="1752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dirty="0"/>
          </a:p>
        </p:txBody>
      </p:sp>
      <p:sp>
        <p:nvSpPr>
          <p:cNvPr id="2" name="Rectangle 8"/>
          <p:cNvSpPr>
            <a:spLocks noChangeArrowheads="1"/>
          </p:cNvSpPr>
          <p:nvPr/>
        </p:nvSpPr>
        <p:spPr bwMode="auto">
          <a:xfrm>
            <a:off x="3978275" y="5257800"/>
            <a:ext cx="2590800" cy="1219200"/>
          </a:xfrm>
          <a:prstGeom prst="rect">
            <a:avLst/>
          </a:prstGeom>
          <a:solidFill>
            <a:srgbClr val="FF0000"/>
          </a:solidFill>
          <a:ln w="38100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n-US" sz="12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Warehouse Dimensions</a:t>
            </a:r>
          </a:p>
          <a:p>
            <a:pPr algn="ctr">
              <a:defRPr/>
            </a:pPr>
            <a:r>
              <a:rPr lang="en-US" sz="12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1 Story - </a:t>
            </a:r>
            <a:r>
              <a:rPr lang="en-US" sz="12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50' </a:t>
            </a:r>
            <a:r>
              <a:rPr lang="en-US" sz="12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x </a:t>
            </a:r>
            <a:r>
              <a:rPr lang="en-US" sz="12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135'</a:t>
            </a:r>
            <a:endParaRPr lang="en-US" sz="1200" b="1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>
              <a:defRPr/>
            </a:pPr>
            <a:r>
              <a:rPr lang="en-US" sz="12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Ordinary Construction</a:t>
            </a:r>
          </a:p>
          <a:p>
            <a:pPr algn="ctr">
              <a:defRPr/>
            </a:pPr>
            <a:r>
              <a:rPr lang="en-US" sz="12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Peaked Roof</a:t>
            </a:r>
          </a:p>
          <a:p>
            <a:pPr algn="ctr">
              <a:defRPr/>
            </a:pPr>
            <a:r>
              <a:rPr lang="en-US" sz="12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Supported on Wood Trusses</a:t>
            </a:r>
          </a:p>
        </p:txBody>
      </p:sp>
      <p:sp>
        <p:nvSpPr>
          <p:cNvPr id="56325" name="Rectangle 11"/>
          <p:cNvSpPr>
            <a:spLocks noChangeArrowheads="1"/>
          </p:cNvSpPr>
          <p:nvPr/>
        </p:nvSpPr>
        <p:spPr bwMode="auto">
          <a:xfrm>
            <a:off x="2301875" y="762000"/>
            <a:ext cx="4267200" cy="276999"/>
          </a:xfrm>
          <a:prstGeom prst="rect">
            <a:avLst/>
          </a:prstGeom>
          <a:solidFill>
            <a:srgbClr val="FF00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12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Front Section </a:t>
            </a:r>
            <a:r>
              <a:rPr lang="en-US" sz="12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50' </a:t>
            </a:r>
            <a:r>
              <a:rPr lang="en-US" sz="12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x </a:t>
            </a:r>
            <a:r>
              <a:rPr lang="en-US" sz="12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90'                        </a:t>
            </a:r>
            <a:r>
              <a:rPr lang="en-US" sz="12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Rear Section </a:t>
            </a:r>
            <a:r>
              <a:rPr lang="en-US" sz="12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50' </a:t>
            </a:r>
            <a:r>
              <a:rPr lang="en-US" sz="12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x </a:t>
            </a:r>
            <a:r>
              <a:rPr lang="en-US" sz="12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45'</a:t>
            </a:r>
            <a:endParaRPr lang="en-US" sz="1200" b="1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56327" name="Line 12" descr="arrow"/>
          <p:cNvSpPr>
            <a:spLocks noChangeShapeType="1"/>
          </p:cNvSpPr>
          <p:nvPr/>
        </p:nvSpPr>
        <p:spPr bwMode="auto">
          <a:xfrm>
            <a:off x="6416675" y="1066800"/>
            <a:ext cx="0" cy="8382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56328" name="Line 15" descr="arrow"/>
          <p:cNvSpPr>
            <a:spLocks noChangeShapeType="1"/>
          </p:cNvSpPr>
          <p:nvPr/>
        </p:nvSpPr>
        <p:spPr bwMode="auto">
          <a:xfrm>
            <a:off x="2606675" y="1066800"/>
            <a:ext cx="0" cy="9144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3" name="Text Box 16"/>
          <p:cNvSpPr txBox="1">
            <a:spLocks noChangeArrowheads="1"/>
          </p:cNvSpPr>
          <p:nvPr/>
        </p:nvSpPr>
        <p:spPr bwMode="auto">
          <a:xfrm>
            <a:off x="76200" y="2474913"/>
            <a:ext cx="649288" cy="312737"/>
          </a:xfrm>
          <a:prstGeom prst="rect">
            <a:avLst/>
          </a:prstGeom>
          <a:solidFill>
            <a:srgbClr val="FF00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2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Side A</a:t>
            </a:r>
          </a:p>
        </p:txBody>
      </p:sp>
      <p:sp>
        <p:nvSpPr>
          <p:cNvPr id="56330" name="Text Box 17"/>
          <p:cNvSpPr txBox="1">
            <a:spLocks noChangeArrowheads="1"/>
          </p:cNvSpPr>
          <p:nvPr/>
        </p:nvSpPr>
        <p:spPr bwMode="auto">
          <a:xfrm>
            <a:off x="2513013" y="3276600"/>
            <a:ext cx="19065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 b="1" dirty="0">
                <a:latin typeface="Tahoma" pitchFamily="34" charset="0"/>
              </a:rPr>
              <a:t>First Burn Area</a:t>
            </a:r>
          </a:p>
        </p:txBody>
      </p:sp>
      <p:sp>
        <p:nvSpPr>
          <p:cNvPr id="56331" name="Rectangle 18"/>
          <p:cNvSpPr>
            <a:spLocks noChangeArrowheads="1"/>
          </p:cNvSpPr>
          <p:nvPr/>
        </p:nvSpPr>
        <p:spPr bwMode="auto">
          <a:xfrm>
            <a:off x="5181600" y="3276600"/>
            <a:ext cx="22272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 b="1" dirty="0">
                <a:latin typeface="Tahoma" pitchFamily="34" charset="0"/>
              </a:rPr>
              <a:t>Second Burn Area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6-</a:t>
            </a:r>
            <a:fld id="{59097964-FF33-4390-8B1A-36B773854BF3}" type="slidenum">
              <a:rPr lang="en-US"/>
              <a:pPr>
                <a:defRPr/>
              </a:pPr>
              <a:t>41</a:t>
            </a:fld>
            <a:endParaRPr lang="en-US" dirty="0"/>
          </a:p>
        </p:txBody>
      </p:sp>
      <p:pic>
        <p:nvPicPr>
          <p:cNvPr id="21508" name="Picture 2" descr="image of wood pallets in buildi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152400"/>
            <a:ext cx="83058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6559550" y="2667000"/>
            <a:ext cx="1849438" cy="84772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Stacks Wood Pallets</a:t>
            </a:r>
          </a:p>
          <a:p>
            <a:pPr algn="ctr"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Front Half of Warehouse</a:t>
            </a:r>
          </a:p>
          <a:p>
            <a:pPr algn="ctr">
              <a:defRPr/>
            </a:pPr>
            <a:r>
              <a:rPr lang="en-US" sz="1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50' </a:t>
            </a: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x </a:t>
            </a:r>
            <a:r>
              <a:rPr lang="en-US" sz="1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90'</a:t>
            </a:r>
            <a:endParaRPr lang="en-US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algn="ctr"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Test # 1 </a:t>
            </a:r>
          </a:p>
        </p:txBody>
      </p:sp>
      <p:sp>
        <p:nvSpPr>
          <p:cNvPr id="21510" name="Line 9" descr="arrow"/>
          <p:cNvSpPr>
            <a:spLocks noChangeShapeType="1"/>
          </p:cNvSpPr>
          <p:nvPr/>
        </p:nvSpPr>
        <p:spPr bwMode="auto">
          <a:xfrm flipH="1" flipV="1">
            <a:off x="4343400" y="2590800"/>
            <a:ext cx="2209800" cy="6858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3" name="Text Box 14"/>
          <p:cNvSpPr txBox="1">
            <a:spLocks noChangeArrowheads="1"/>
          </p:cNvSpPr>
          <p:nvPr/>
        </p:nvSpPr>
        <p:spPr bwMode="auto">
          <a:xfrm>
            <a:off x="3276600" y="457200"/>
            <a:ext cx="2605088" cy="374650"/>
          </a:xfrm>
          <a:prstGeom prst="rect">
            <a:avLst/>
          </a:prstGeom>
          <a:solidFill>
            <a:srgbClr val="FF0000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16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Burn Time – 00:00 Seconds</a:t>
            </a:r>
          </a:p>
        </p:txBody>
      </p:sp>
      <p:graphicFrame>
        <p:nvGraphicFramePr>
          <p:cNvPr id="21506" name="Object 15" descr="Burn time scale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3811521"/>
              </p:ext>
            </p:extLst>
          </p:nvPr>
        </p:nvGraphicFramePr>
        <p:xfrm>
          <a:off x="381000" y="5410200"/>
          <a:ext cx="8763000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7" name="Chart" r:id="rId4" imgW="7124700" imgH="1038225" progId="MSGraph.Chart.8">
                  <p:embed followColorScheme="full"/>
                </p:oleObj>
              </mc:Choice>
              <mc:Fallback>
                <p:oleObj name="Chart" r:id="rId4" imgW="7124700" imgH="1038225" progId="MSGraph.Chart.8">
                  <p:embed followColorScheme="full"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5410200"/>
                        <a:ext cx="8763000" cy="1219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1512" name="Group 16"/>
          <p:cNvGrpSpPr>
            <a:grpSpLocks/>
          </p:cNvGrpSpPr>
          <p:nvPr/>
        </p:nvGrpSpPr>
        <p:grpSpPr bwMode="auto">
          <a:xfrm>
            <a:off x="8686800" y="5105400"/>
            <a:ext cx="304800" cy="823913"/>
            <a:chOff x="4944" y="3657"/>
            <a:chExt cx="192" cy="519"/>
          </a:xfrm>
        </p:grpSpPr>
        <p:sp>
          <p:nvSpPr>
            <p:cNvPr id="21513" name="Text Box 17"/>
            <p:cNvSpPr txBox="1">
              <a:spLocks noChangeArrowheads="1"/>
            </p:cNvSpPr>
            <p:nvPr/>
          </p:nvSpPr>
          <p:spPr bwMode="auto">
            <a:xfrm>
              <a:off x="4944" y="3657"/>
              <a:ext cx="192" cy="233"/>
            </a:xfrm>
            <a:prstGeom prst="rect">
              <a:avLst/>
            </a:prstGeom>
            <a:solidFill>
              <a:srgbClr val="FF00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800" b="1" dirty="0">
                  <a:solidFill>
                    <a:srgbClr val="000000"/>
                  </a:solidFill>
                  <a:latin typeface="Arial" charset="0"/>
                </a:rPr>
                <a:t>X</a:t>
              </a:r>
            </a:p>
          </p:txBody>
        </p:sp>
        <p:sp>
          <p:nvSpPr>
            <p:cNvPr id="21514" name="Line 18" descr="arrow"/>
            <p:cNvSpPr>
              <a:spLocks noChangeShapeType="1"/>
            </p:cNvSpPr>
            <p:nvPr/>
          </p:nvSpPr>
          <p:spPr bwMode="auto">
            <a:xfrm>
              <a:off x="5040" y="3840"/>
              <a:ext cx="0" cy="33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6-</a:t>
            </a:r>
            <a:fld id="{6071595D-F865-4666-A2A4-1A3C6B3E1B78}" type="slidenum">
              <a:rPr lang="en-US"/>
              <a:pPr>
                <a:defRPr/>
              </a:pPr>
              <a:t>42</a:t>
            </a:fld>
            <a:endParaRPr lang="en-US" dirty="0"/>
          </a:p>
        </p:txBody>
      </p:sp>
      <p:pic>
        <p:nvPicPr>
          <p:cNvPr id="22532" name="Picture 2" descr="image of front of buildi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304800"/>
            <a:ext cx="86106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3" name="Line 4" descr="arrow"/>
          <p:cNvSpPr>
            <a:spLocks noChangeShapeType="1"/>
          </p:cNvSpPr>
          <p:nvPr/>
        </p:nvSpPr>
        <p:spPr bwMode="auto">
          <a:xfrm flipH="1">
            <a:off x="4648200" y="1219200"/>
            <a:ext cx="1066800" cy="1143000"/>
          </a:xfrm>
          <a:prstGeom prst="line">
            <a:avLst/>
          </a:prstGeom>
          <a:noFill/>
          <a:ln w="5715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1563688" y="2974975"/>
            <a:ext cx="636587" cy="3000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Side A</a:t>
            </a:r>
          </a:p>
        </p:txBody>
      </p:sp>
      <p:sp>
        <p:nvSpPr>
          <p:cNvPr id="22534" name="Text Box 11"/>
          <p:cNvSpPr txBox="1">
            <a:spLocks noChangeArrowheads="1"/>
          </p:cNvSpPr>
          <p:nvPr/>
        </p:nvSpPr>
        <p:spPr bwMode="auto">
          <a:xfrm>
            <a:off x="2971800" y="609600"/>
            <a:ext cx="2605088" cy="374650"/>
          </a:xfrm>
          <a:prstGeom prst="rect">
            <a:avLst/>
          </a:prstGeom>
          <a:solidFill>
            <a:srgbClr val="FF0000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16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Burn Time – 00:40 Seconds</a:t>
            </a:r>
          </a:p>
        </p:txBody>
      </p:sp>
      <p:graphicFrame>
        <p:nvGraphicFramePr>
          <p:cNvPr id="22530" name="Object 0" descr="Burn time scale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3425204"/>
              </p:ext>
            </p:extLst>
          </p:nvPr>
        </p:nvGraphicFramePr>
        <p:xfrm>
          <a:off x="381000" y="5410200"/>
          <a:ext cx="8763000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1" name="Chart" r:id="rId4" imgW="7124700" imgH="1038225" progId="MSGraph.Chart.8">
                  <p:embed followColorScheme="full"/>
                </p:oleObj>
              </mc:Choice>
              <mc:Fallback>
                <p:oleObj name="Chart" r:id="rId4" imgW="7124700" imgH="1038225" progId="MSGraph.Chart.8">
                  <p:embed followColorScheme="full"/>
                  <p:pic>
                    <p:nvPicPr>
                      <p:cNvPr id="0" name="Object 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5410200"/>
                        <a:ext cx="8763000" cy="1219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2536" name="Group 13"/>
          <p:cNvGrpSpPr>
            <a:grpSpLocks/>
          </p:cNvGrpSpPr>
          <p:nvPr/>
        </p:nvGrpSpPr>
        <p:grpSpPr bwMode="auto">
          <a:xfrm>
            <a:off x="8686800" y="5105400"/>
            <a:ext cx="304800" cy="823913"/>
            <a:chOff x="4944" y="3657"/>
            <a:chExt cx="192" cy="519"/>
          </a:xfrm>
        </p:grpSpPr>
        <p:sp>
          <p:nvSpPr>
            <p:cNvPr id="22537" name="Text Box 14"/>
            <p:cNvSpPr txBox="1">
              <a:spLocks noChangeArrowheads="1"/>
            </p:cNvSpPr>
            <p:nvPr/>
          </p:nvSpPr>
          <p:spPr bwMode="auto">
            <a:xfrm>
              <a:off x="4944" y="3657"/>
              <a:ext cx="192" cy="233"/>
            </a:xfrm>
            <a:prstGeom prst="rect">
              <a:avLst/>
            </a:prstGeom>
            <a:solidFill>
              <a:srgbClr val="FF00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800" b="1" dirty="0">
                  <a:solidFill>
                    <a:srgbClr val="000000"/>
                  </a:solidFill>
                  <a:latin typeface="Arial" charset="0"/>
                </a:rPr>
                <a:t>X</a:t>
              </a:r>
            </a:p>
          </p:txBody>
        </p:sp>
        <p:sp>
          <p:nvSpPr>
            <p:cNvPr id="22538" name="Line 15" descr="arrow"/>
            <p:cNvSpPr>
              <a:spLocks noChangeShapeType="1"/>
            </p:cNvSpPr>
            <p:nvPr/>
          </p:nvSpPr>
          <p:spPr bwMode="auto">
            <a:xfrm>
              <a:off x="5040" y="3840"/>
              <a:ext cx="0" cy="33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6-</a:t>
            </a:r>
            <a:fld id="{C3D2BE5D-5271-48C0-A8BA-FEA690BFF6AC}" type="slidenum">
              <a:rPr lang="en-US"/>
              <a:pPr>
                <a:defRPr/>
              </a:pPr>
              <a:t>43</a:t>
            </a:fld>
            <a:endParaRPr lang="en-US" dirty="0"/>
          </a:p>
        </p:txBody>
      </p:sp>
      <p:pic>
        <p:nvPicPr>
          <p:cNvPr id="23556" name="Picture 2" descr="image of heavy smoke from ventilator and roof ceili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533400"/>
            <a:ext cx="85344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807075" y="1676400"/>
            <a:ext cx="2214563" cy="4826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Heavy Smoke From Ventilator</a:t>
            </a:r>
          </a:p>
          <a:p>
            <a:pPr algn="ctr"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And Roof Ceiling</a:t>
            </a:r>
          </a:p>
        </p:txBody>
      </p:sp>
      <p:sp>
        <p:nvSpPr>
          <p:cNvPr id="23558" name="Line 6" descr="arrow"/>
          <p:cNvSpPr>
            <a:spLocks noChangeShapeType="1"/>
          </p:cNvSpPr>
          <p:nvPr/>
        </p:nvSpPr>
        <p:spPr bwMode="auto">
          <a:xfrm flipH="1">
            <a:off x="3276600" y="1905000"/>
            <a:ext cx="2438400" cy="1295400"/>
          </a:xfrm>
          <a:prstGeom prst="line">
            <a:avLst/>
          </a:prstGeom>
          <a:noFill/>
          <a:ln w="5715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728663" y="4117975"/>
            <a:ext cx="628650" cy="3000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Side B</a:t>
            </a:r>
          </a:p>
        </p:txBody>
      </p:sp>
      <p:sp>
        <p:nvSpPr>
          <p:cNvPr id="23559" name="Text Box 13"/>
          <p:cNvSpPr txBox="1">
            <a:spLocks noChangeArrowheads="1"/>
          </p:cNvSpPr>
          <p:nvPr/>
        </p:nvSpPr>
        <p:spPr bwMode="auto">
          <a:xfrm>
            <a:off x="2971800" y="838200"/>
            <a:ext cx="2516188" cy="374650"/>
          </a:xfrm>
          <a:prstGeom prst="rect">
            <a:avLst/>
          </a:prstGeom>
          <a:solidFill>
            <a:srgbClr val="FF0000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16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Burn Time – 1:30 Minutes</a:t>
            </a:r>
          </a:p>
        </p:txBody>
      </p:sp>
      <p:graphicFrame>
        <p:nvGraphicFramePr>
          <p:cNvPr id="23554" name="Object 14" descr="Burn time scale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211384"/>
              </p:ext>
            </p:extLst>
          </p:nvPr>
        </p:nvGraphicFramePr>
        <p:xfrm>
          <a:off x="381000" y="5410200"/>
          <a:ext cx="8763000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5" name="Chart" r:id="rId4" imgW="7124700" imgH="1038225" progId="MSGraph.Chart.8">
                  <p:embed followColorScheme="full"/>
                </p:oleObj>
              </mc:Choice>
              <mc:Fallback>
                <p:oleObj name="Chart" r:id="rId4" imgW="7124700" imgH="1038225" progId="MSGraph.Chart.8">
                  <p:embed followColorScheme="full"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5410200"/>
                        <a:ext cx="8763000" cy="1219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3561" name="Group 15"/>
          <p:cNvGrpSpPr>
            <a:grpSpLocks/>
          </p:cNvGrpSpPr>
          <p:nvPr/>
        </p:nvGrpSpPr>
        <p:grpSpPr bwMode="auto">
          <a:xfrm>
            <a:off x="8686800" y="5105400"/>
            <a:ext cx="304800" cy="823913"/>
            <a:chOff x="4944" y="3657"/>
            <a:chExt cx="192" cy="519"/>
          </a:xfrm>
        </p:grpSpPr>
        <p:sp>
          <p:nvSpPr>
            <p:cNvPr id="23562" name="Text Box 16"/>
            <p:cNvSpPr txBox="1">
              <a:spLocks noChangeArrowheads="1"/>
            </p:cNvSpPr>
            <p:nvPr/>
          </p:nvSpPr>
          <p:spPr bwMode="auto">
            <a:xfrm>
              <a:off x="4944" y="3657"/>
              <a:ext cx="192" cy="233"/>
            </a:xfrm>
            <a:prstGeom prst="rect">
              <a:avLst/>
            </a:prstGeom>
            <a:solidFill>
              <a:srgbClr val="FF00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800" b="1" dirty="0">
                  <a:solidFill>
                    <a:srgbClr val="000000"/>
                  </a:solidFill>
                  <a:latin typeface="Arial" charset="0"/>
                </a:rPr>
                <a:t>X</a:t>
              </a:r>
            </a:p>
          </p:txBody>
        </p:sp>
        <p:sp>
          <p:nvSpPr>
            <p:cNvPr id="23563" name="Line 17" descr="arrow"/>
            <p:cNvSpPr>
              <a:spLocks noChangeShapeType="1"/>
            </p:cNvSpPr>
            <p:nvPr/>
          </p:nvSpPr>
          <p:spPr bwMode="auto">
            <a:xfrm>
              <a:off x="5040" y="3840"/>
              <a:ext cx="0" cy="33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6-</a:t>
            </a:r>
            <a:fld id="{3EA02F9D-2C23-46AE-AFFA-59E7D5E004B2}" type="slidenum">
              <a:rPr lang="en-US"/>
              <a:pPr>
                <a:defRPr/>
              </a:pPr>
              <a:t>44</a:t>
            </a:fld>
            <a:endParaRPr lang="en-US" dirty="0"/>
          </a:p>
        </p:txBody>
      </p:sp>
      <p:pic>
        <p:nvPicPr>
          <p:cNvPr id="24580" name="Picture 2" descr="image of fire coming from roo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228600"/>
            <a:ext cx="82296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1" name="Line 6" descr="arrow"/>
          <p:cNvSpPr>
            <a:spLocks noChangeShapeType="1"/>
          </p:cNvSpPr>
          <p:nvPr/>
        </p:nvSpPr>
        <p:spPr bwMode="auto">
          <a:xfrm flipH="1">
            <a:off x="4800600" y="2590800"/>
            <a:ext cx="1447800" cy="7620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2" name="Text Box 7"/>
          <p:cNvSpPr txBox="1">
            <a:spLocks noChangeArrowheads="1"/>
          </p:cNvSpPr>
          <p:nvPr/>
        </p:nvSpPr>
        <p:spPr bwMode="auto">
          <a:xfrm>
            <a:off x="804863" y="2898775"/>
            <a:ext cx="628650" cy="3000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Side B</a:t>
            </a:r>
          </a:p>
        </p:txBody>
      </p:sp>
      <p:sp>
        <p:nvSpPr>
          <p:cNvPr id="24582" name="Text Box 14"/>
          <p:cNvSpPr txBox="1">
            <a:spLocks noChangeArrowheads="1"/>
          </p:cNvSpPr>
          <p:nvPr/>
        </p:nvSpPr>
        <p:spPr bwMode="auto">
          <a:xfrm>
            <a:off x="2895600" y="609600"/>
            <a:ext cx="2516188" cy="374650"/>
          </a:xfrm>
          <a:prstGeom prst="rect">
            <a:avLst/>
          </a:prstGeom>
          <a:solidFill>
            <a:srgbClr val="FF0000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16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Burn Time – 4:00 Minutes</a:t>
            </a:r>
          </a:p>
        </p:txBody>
      </p:sp>
      <p:graphicFrame>
        <p:nvGraphicFramePr>
          <p:cNvPr id="24578" name="Object 15" descr="Burn time scale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5402967"/>
              </p:ext>
            </p:extLst>
          </p:nvPr>
        </p:nvGraphicFramePr>
        <p:xfrm>
          <a:off x="381000" y="5410200"/>
          <a:ext cx="8763000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9" name="Chart" r:id="rId4" imgW="7124700" imgH="1038225" progId="MSGraph.Chart.8">
                  <p:embed followColorScheme="full"/>
                </p:oleObj>
              </mc:Choice>
              <mc:Fallback>
                <p:oleObj name="Chart" r:id="rId4" imgW="7124700" imgH="1038225" progId="MSGraph.Chart.8">
                  <p:embed followColorScheme="full"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5410200"/>
                        <a:ext cx="8763000" cy="1219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4584" name="Group 16"/>
          <p:cNvGrpSpPr>
            <a:grpSpLocks/>
          </p:cNvGrpSpPr>
          <p:nvPr/>
        </p:nvGrpSpPr>
        <p:grpSpPr bwMode="auto">
          <a:xfrm>
            <a:off x="8686800" y="5105400"/>
            <a:ext cx="304800" cy="823913"/>
            <a:chOff x="4944" y="3657"/>
            <a:chExt cx="192" cy="519"/>
          </a:xfrm>
        </p:grpSpPr>
        <p:sp>
          <p:nvSpPr>
            <p:cNvPr id="24585" name="Text Box 17"/>
            <p:cNvSpPr txBox="1">
              <a:spLocks noChangeArrowheads="1"/>
            </p:cNvSpPr>
            <p:nvPr/>
          </p:nvSpPr>
          <p:spPr bwMode="auto">
            <a:xfrm>
              <a:off x="4944" y="3657"/>
              <a:ext cx="192" cy="233"/>
            </a:xfrm>
            <a:prstGeom prst="rect">
              <a:avLst/>
            </a:prstGeom>
            <a:solidFill>
              <a:srgbClr val="FF00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800" b="1" dirty="0">
                  <a:solidFill>
                    <a:srgbClr val="000000"/>
                  </a:solidFill>
                  <a:latin typeface="Arial" charset="0"/>
                </a:rPr>
                <a:t>X</a:t>
              </a:r>
            </a:p>
          </p:txBody>
        </p:sp>
        <p:sp>
          <p:nvSpPr>
            <p:cNvPr id="24586" name="Line 18" descr="arrow"/>
            <p:cNvSpPr>
              <a:spLocks noChangeShapeType="1"/>
            </p:cNvSpPr>
            <p:nvPr/>
          </p:nvSpPr>
          <p:spPr bwMode="auto">
            <a:xfrm>
              <a:off x="5040" y="3840"/>
              <a:ext cx="0" cy="33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6-</a:t>
            </a:r>
            <a:fld id="{9BFB2ABF-443A-4BFC-B8E7-7E74871CBC9C}" type="slidenum">
              <a:rPr lang="en-US"/>
              <a:pPr>
                <a:defRPr/>
              </a:pPr>
              <a:t>45</a:t>
            </a:fld>
            <a:endParaRPr lang="en-US" dirty="0"/>
          </a:p>
        </p:txBody>
      </p:sp>
      <p:pic>
        <p:nvPicPr>
          <p:cNvPr id="25604" name="Picture 2" descr="image of building on fi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228600"/>
            <a:ext cx="83058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5" name="Text Box 4"/>
          <p:cNvSpPr txBox="1">
            <a:spLocks noChangeArrowheads="1"/>
          </p:cNvSpPr>
          <p:nvPr/>
        </p:nvSpPr>
        <p:spPr bwMode="auto">
          <a:xfrm>
            <a:off x="4175125" y="37703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endParaRPr lang="en-US" sz="1800" dirty="0">
              <a:latin typeface="Arial" charset="0"/>
            </a:endParaRPr>
          </a:p>
        </p:txBody>
      </p:sp>
      <p:sp>
        <p:nvSpPr>
          <p:cNvPr id="25606" name="Line 6" descr="arrow"/>
          <p:cNvSpPr>
            <a:spLocks noChangeShapeType="1"/>
          </p:cNvSpPr>
          <p:nvPr/>
        </p:nvSpPr>
        <p:spPr bwMode="auto">
          <a:xfrm>
            <a:off x="1905000" y="1066800"/>
            <a:ext cx="1524000" cy="3810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2" name="Text Box 7"/>
          <p:cNvSpPr txBox="1">
            <a:spLocks noChangeArrowheads="1"/>
          </p:cNvSpPr>
          <p:nvPr/>
        </p:nvSpPr>
        <p:spPr bwMode="auto">
          <a:xfrm>
            <a:off x="4230688" y="2136775"/>
            <a:ext cx="636587" cy="300038"/>
          </a:xfrm>
          <a:prstGeom prst="rect">
            <a:avLst/>
          </a:prstGeom>
          <a:solidFill>
            <a:srgbClr val="FFFF00"/>
          </a:solidFill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Side A</a:t>
            </a:r>
          </a:p>
        </p:txBody>
      </p:sp>
      <p:sp>
        <p:nvSpPr>
          <p:cNvPr id="25607" name="Text Box 8"/>
          <p:cNvSpPr txBox="1">
            <a:spLocks noChangeArrowheads="1"/>
          </p:cNvSpPr>
          <p:nvPr/>
        </p:nvSpPr>
        <p:spPr bwMode="auto">
          <a:xfrm>
            <a:off x="1185863" y="2365375"/>
            <a:ext cx="628650" cy="300038"/>
          </a:xfrm>
          <a:prstGeom prst="rect">
            <a:avLst/>
          </a:prstGeom>
          <a:solidFill>
            <a:srgbClr val="FFFF00"/>
          </a:solidFill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Side B</a:t>
            </a:r>
          </a:p>
        </p:txBody>
      </p:sp>
      <p:sp>
        <p:nvSpPr>
          <p:cNvPr id="25609" name="Line 10" descr="arrow"/>
          <p:cNvSpPr>
            <a:spLocks noChangeShapeType="1"/>
          </p:cNvSpPr>
          <p:nvPr/>
        </p:nvSpPr>
        <p:spPr bwMode="auto">
          <a:xfrm flipH="1" flipV="1">
            <a:off x="5029200" y="2514600"/>
            <a:ext cx="1295400" cy="5334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3276600" y="609600"/>
            <a:ext cx="2516188" cy="374650"/>
          </a:xfrm>
          <a:prstGeom prst="rect">
            <a:avLst/>
          </a:prstGeom>
          <a:solidFill>
            <a:srgbClr val="FF0000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16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Burn Time – 5:00 Minutes</a:t>
            </a:r>
          </a:p>
        </p:txBody>
      </p:sp>
      <p:sp>
        <p:nvSpPr>
          <p:cNvPr id="25610" name="Text Box 16"/>
          <p:cNvSpPr txBox="1">
            <a:spLocks noChangeArrowheads="1"/>
          </p:cNvSpPr>
          <p:nvPr/>
        </p:nvSpPr>
        <p:spPr bwMode="auto">
          <a:xfrm>
            <a:off x="6308725" y="3084513"/>
            <a:ext cx="1728788" cy="482600"/>
          </a:xfrm>
          <a:prstGeom prst="rect">
            <a:avLst/>
          </a:prstGeom>
          <a:solidFill>
            <a:srgbClr val="FFFF00"/>
          </a:solidFill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Front Window Broken </a:t>
            </a:r>
          </a:p>
          <a:p>
            <a:pPr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At 8:00 Minute Mark</a:t>
            </a:r>
          </a:p>
        </p:txBody>
      </p:sp>
      <p:graphicFrame>
        <p:nvGraphicFramePr>
          <p:cNvPr id="25602" name="Object 17" descr="Burn time scale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9734674"/>
              </p:ext>
            </p:extLst>
          </p:nvPr>
        </p:nvGraphicFramePr>
        <p:xfrm>
          <a:off x="381000" y="5410200"/>
          <a:ext cx="8763000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3" name="Chart" r:id="rId4" imgW="7124700" imgH="1038225" progId="MSGraph.Chart.8">
                  <p:embed followColorScheme="full"/>
                </p:oleObj>
              </mc:Choice>
              <mc:Fallback>
                <p:oleObj name="Chart" r:id="rId4" imgW="7124700" imgH="1038225" progId="MSGraph.Chart.8">
                  <p:embed followColorScheme="full"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5410200"/>
                        <a:ext cx="8763000" cy="1219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5612" name="Group 18"/>
          <p:cNvGrpSpPr>
            <a:grpSpLocks/>
          </p:cNvGrpSpPr>
          <p:nvPr/>
        </p:nvGrpSpPr>
        <p:grpSpPr bwMode="auto">
          <a:xfrm>
            <a:off x="8686800" y="5105400"/>
            <a:ext cx="304800" cy="823913"/>
            <a:chOff x="4944" y="3657"/>
            <a:chExt cx="192" cy="519"/>
          </a:xfrm>
        </p:grpSpPr>
        <p:sp>
          <p:nvSpPr>
            <p:cNvPr id="25613" name="Text Box 19"/>
            <p:cNvSpPr txBox="1">
              <a:spLocks noChangeArrowheads="1"/>
            </p:cNvSpPr>
            <p:nvPr/>
          </p:nvSpPr>
          <p:spPr bwMode="auto">
            <a:xfrm>
              <a:off x="4944" y="3657"/>
              <a:ext cx="192" cy="233"/>
            </a:xfrm>
            <a:prstGeom prst="rect">
              <a:avLst/>
            </a:prstGeom>
            <a:solidFill>
              <a:srgbClr val="FF00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800" b="1" dirty="0">
                  <a:solidFill>
                    <a:srgbClr val="000000"/>
                  </a:solidFill>
                  <a:latin typeface="Arial" charset="0"/>
                </a:rPr>
                <a:t>X</a:t>
              </a:r>
            </a:p>
          </p:txBody>
        </p:sp>
        <p:sp>
          <p:nvSpPr>
            <p:cNvPr id="25614" name="Line 20" descr="arrow"/>
            <p:cNvSpPr>
              <a:spLocks noChangeShapeType="1"/>
            </p:cNvSpPr>
            <p:nvPr/>
          </p:nvSpPr>
          <p:spPr bwMode="auto">
            <a:xfrm>
              <a:off x="5040" y="3840"/>
              <a:ext cx="0" cy="33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6-</a:t>
            </a:r>
            <a:fld id="{773938DB-21BF-4223-886D-776EE9BBFF33}" type="slidenum">
              <a:rPr lang="en-US"/>
              <a:pPr>
                <a:defRPr/>
              </a:pPr>
              <a:t>46</a:t>
            </a:fld>
            <a:endParaRPr lang="en-US" dirty="0"/>
          </a:p>
        </p:txBody>
      </p:sp>
      <p:pic>
        <p:nvPicPr>
          <p:cNvPr id="26628" name="Picture 2" descr="image of building on fi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304800"/>
            <a:ext cx="79248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6178550" y="838200"/>
            <a:ext cx="1955800" cy="4826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Partial Collapse Beginning</a:t>
            </a:r>
          </a:p>
          <a:p>
            <a:pPr algn="ctr"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11:00 Minutes</a:t>
            </a:r>
          </a:p>
        </p:txBody>
      </p:sp>
      <p:sp>
        <p:nvSpPr>
          <p:cNvPr id="26630" name="Text Box 5"/>
          <p:cNvSpPr txBox="1">
            <a:spLocks noChangeArrowheads="1"/>
          </p:cNvSpPr>
          <p:nvPr/>
        </p:nvSpPr>
        <p:spPr bwMode="auto">
          <a:xfrm>
            <a:off x="7985125" y="60563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endParaRPr lang="en-US" sz="1800" dirty="0">
              <a:latin typeface="Arial" charset="0"/>
            </a:endParaRPr>
          </a:p>
        </p:txBody>
      </p:sp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954088" y="2670175"/>
            <a:ext cx="636587" cy="3000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Side D</a:t>
            </a:r>
          </a:p>
        </p:txBody>
      </p:sp>
      <p:sp>
        <p:nvSpPr>
          <p:cNvPr id="26632" name="Line 7" descr="arrow"/>
          <p:cNvSpPr>
            <a:spLocks noChangeShapeType="1"/>
          </p:cNvSpPr>
          <p:nvPr/>
        </p:nvSpPr>
        <p:spPr bwMode="auto">
          <a:xfrm flipH="1">
            <a:off x="5791200" y="1371600"/>
            <a:ext cx="838200" cy="8382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4" name="Text Box 13"/>
          <p:cNvSpPr txBox="1">
            <a:spLocks noChangeArrowheads="1"/>
          </p:cNvSpPr>
          <p:nvPr/>
        </p:nvSpPr>
        <p:spPr bwMode="auto">
          <a:xfrm>
            <a:off x="3048000" y="609600"/>
            <a:ext cx="2617788" cy="374650"/>
          </a:xfrm>
          <a:prstGeom prst="rect">
            <a:avLst/>
          </a:prstGeom>
          <a:solidFill>
            <a:srgbClr val="FF0000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16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Burn Time – 11:00 Minutes</a:t>
            </a:r>
          </a:p>
        </p:txBody>
      </p:sp>
      <p:graphicFrame>
        <p:nvGraphicFramePr>
          <p:cNvPr id="26626" name="Object 14" descr="Burn time scale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4477395"/>
              </p:ext>
            </p:extLst>
          </p:nvPr>
        </p:nvGraphicFramePr>
        <p:xfrm>
          <a:off x="381000" y="5410200"/>
          <a:ext cx="8763000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7" name="Chart" r:id="rId4" imgW="7124700" imgH="1038225" progId="MSGraph.Chart.8">
                  <p:embed followColorScheme="full"/>
                </p:oleObj>
              </mc:Choice>
              <mc:Fallback>
                <p:oleObj name="Chart" r:id="rId4" imgW="7124700" imgH="1038225" progId="MSGraph.Chart.8">
                  <p:embed followColorScheme="full"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5410200"/>
                        <a:ext cx="8763000" cy="1219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6634" name="Group 15"/>
          <p:cNvGrpSpPr>
            <a:grpSpLocks/>
          </p:cNvGrpSpPr>
          <p:nvPr/>
        </p:nvGrpSpPr>
        <p:grpSpPr bwMode="auto">
          <a:xfrm>
            <a:off x="8686800" y="5105400"/>
            <a:ext cx="304800" cy="823913"/>
            <a:chOff x="4944" y="3657"/>
            <a:chExt cx="192" cy="519"/>
          </a:xfrm>
        </p:grpSpPr>
        <p:sp>
          <p:nvSpPr>
            <p:cNvPr id="26635" name="Text Box 16"/>
            <p:cNvSpPr txBox="1">
              <a:spLocks noChangeArrowheads="1"/>
            </p:cNvSpPr>
            <p:nvPr/>
          </p:nvSpPr>
          <p:spPr bwMode="auto">
            <a:xfrm>
              <a:off x="4944" y="3657"/>
              <a:ext cx="192" cy="233"/>
            </a:xfrm>
            <a:prstGeom prst="rect">
              <a:avLst/>
            </a:prstGeom>
            <a:solidFill>
              <a:srgbClr val="FF00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800" b="1" dirty="0">
                  <a:solidFill>
                    <a:srgbClr val="000000"/>
                  </a:solidFill>
                  <a:latin typeface="Arial" charset="0"/>
                </a:rPr>
                <a:t>X</a:t>
              </a:r>
            </a:p>
          </p:txBody>
        </p:sp>
        <p:sp>
          <p:nvSpPr>
            <p:cNvPr id="26636" name="Line 17" descr="arrow"/>
            <p:cNvSpPr>
              <a:spLocks noChangeShapeType="1"/>
            </p:cNvSpPr>
            <p:nvPr/>
          </p:nvSpPr>
          <p:spPr bwMode="auto">
            <a:xfrm>
              <a:off x="5040" y="3840"/>
              <a:ext cx="0" cy="33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6-</a:t>
            </a:r>
            <a:fld id="{DCEC05BE-3F12-4198-9B42-CFD58E11DF46}" type="slidenum">
              <a:rPr lang="en-US"/>
              <a:pPr>
                <a:defRPr/>
              </a:pPr>
              <a:t>47</a:t>
            </a:fld>
            <a:endParaRPr lang="en-US" dirty="0"/>
          </a:p>
        </p:txBody>
      </p:sp>
      <p:pic>
        <p:nvPicPr>
          <p:cNvPr id="27652" name="Picture 2" descr="image of burnt buildi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381000"/>
            <a:ext cx="85344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6376988" y="1219200"/>
            <a:ext cx="1227137" cy="514350"/>
          </a:xfrm>
          <a:prstGeom prst="rect">
            <a:avLst/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Roof Collapse  </a:t>
            </a:r>
          </a:p>
          <a:p>
            <a:pPr algn="ctr">
              <a:defRPr/>
            </a:pPr>
            <a:r>
              <a:rPr lang="en-US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18:20 Minutes</a:t>
            </a:r>
          </a:p>
        </p:txBody>
      </p:sp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1212850" y="3508375"/>
            <a:ext cx="668338" cy="331788"/>
          </a:xfrm>
          <a:prstGeom prst="rect">
            <a:avLst/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Side A</a:t>
            </a:r>
          </a:p>
        </p:txBody>
      </p:sp>
      <p:sp>
        <p:nvSpPr>
          <p:cNvPr id="27654" name="Text Box 6"/>
          <p:cNvSpPr txBox="1">
            <a:spLocks noChangeArrowheads="1"/>
          </p:cNvSpPr>
          <p:nvPr/>
        </p:nvSpPr>
        <p:spPr bwMode="auto">
          <a:xfrm>
            <a:off x="1093788" y="1755775"/>
            <a:ext cx="1639887" cy="514350"/>
          </a:xfrm>
          <a:prstGeom prst="rect">
            <a:avLst/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Front Wall Collapse  </a:t>
            </a:r>
          </a:p>
          <a:p>
            <a:pPr algn="ctr">
              <a:defRPr/>
            </a:pPr>
            <a:r>
              <a:rPr lang="en-US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19:20 Minutes</a:t>
            </a:r>
          </a:p>
        </p:txBody>
      </p:sp>
      <p:sp>
        <p:nvSpPr>
          <p:cNvPr id="27656" name="Line 7" descr="arrow"/>
          <p:cNvSpPr>
            <a:spLocks noChangeShapeType="1"/>
          </p:cNvSpPr>
          <p:nvPr/>
        </p:nvSpPr>
        <p:spPr bwMode="auto">
          <a:xfrm>
            <a:off x="2209800" y="2286000"/>
            <a:ext cx="1143000" cy="10668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27657" name="Line 8" descr="arrow"/>
          <p:cNvSpPr>
            <a:spLocks noChangeShapeType="1"/>
          </p:cNvSpPr>
          <p:nvPr/>
        </p:nvSpPr>
        <p:spPr bwMode="auto">
          <a:xfrm flipH="1">
            <a:off x="6096000" y="1752600"/>
            <a:ext cx="457200" cy="6858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3124200" y="609600"/>
            <a:ext cx="2617788" cy="374650"/>
          </a:xfrm>
          <a:prstGeom prst="rect">
            <a:avLst/>
          </a:prstGeom>
          <a:solidFill>
            <a:srgbClr val="FF0000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16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Burn Time – 18:20 Minutes</a:t>
            </a:r>
          </a:p>
        </p:txBody>
      </p:sp>
      <p:graphicFrame>
        <p:nvGraphicFramePr>
          <p:cNvPr id="27650" name="Object 16" descr="Burn time scale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2597404"/>
              </p:ext>
            </p:extLst>
          </p:nvPr>
        </p:nvGraphicFramePr>
        <p:xfrm>
          <a:off x="0" y="5410200"/>
          <a:ext cx="8763000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61" name="Chart" r:id="rId4" imgW="7115175" imgH="1038225" progId="MSGraph.Chart.8">
                  <p:embed followColorScheme="full"/>
                </p:oleObj>
              </mc:Choice>
              <mc:Fallback>
                <p:oleObj name="Chart" r:id="rId4" imgW="7115175" imgH="1038225" progId="MSGraph.Chart.8">
                  <p:embed followColorScheme="full"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5410200"/>
                        <a:ext cx="8763000" cy="1219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7659" name="Group 17"/>
          <p:cNvGrpSpPr>
            <a:grpSpLocks/>
          </p:cNvGrpSpPr>
          <p:nvPr/>
        </p:nvGrpSpPr>
        <p:grpSpPr bwMode="auto">
          <a:xfrm>
            <a:off x="8382000" y="4953000"/>
            <a:ext cx="304800" cy="823913"/>
            <a:chOff x="4944" y="3657"/>
            <a:chExt cx="192" cy="519"/>
          </a:xfrm>
        </p:grpSpPr>
        <p:sp>
          <p:nvSpPr>
            <p:cNvPr id="27660" name="Text Box 18"/>
            <p:cNvSpPr txBox="1">
              <a:spLocks noChangeArrowheads="1"/>
            </p:cNvSpPr>
            <p:nvPr/>
          </p:nvSpPr>
          <p:spPr bwMode="auto">
            <a:xfrm>
              <a:off x="4944" y="3657"/>
              <a:ext cx="192" cy="233"/>
            </a:xfrm>
            <a:prstGeom prst="rect">
              <a:avLst/>
            </a:prstGeom>
            <a:solidFill>
              <a:srgbClr val="FF00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800" b="1" dirty="0">
                  <a:solidFill>
                    <a:srgbClr val="000000"/>
                  </a:solidFill>
                  <a:latin typeface="Arial" charset="0"/>
                </a:rPr>
                <a:t>X</a:t>
              </a:r>
            </a:p>
          </p:txBody>
        </p:sp>
        <p:sp>
          <p:nvSpPr>
            <p:cNvPr id="27661" name="Line 19" descr="arrow"/>
            <p:cNvSpPr>
              <a:spLocks noChangeShapeType="1"/>
            </p:cNvSpPr>
            <p:nvPr/>
          </p:nvSpPr>
          <p:spPr bwMode="auto">
            <a:xfrm>
              <a:off x="5040" y="3840"/>
              <a:ext cx="0" cy="33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6-</a:t>
            </a:r>
            <a:fld id="{647A68F6-E089-40CB-886E-3BDAF5F96E75}" type="slidenum">
              <a:rPr lang="en-US"/>
              <a:pPr>
                <a:defRPr/>
              </a:pPr>
              <a:t>48</a:t>
            </a:fld>
            <a:endParaRPr lang="en-US" dirty="0"/>
          </a:p>
        </p:txBody>
      </p:sp>
      <p:sp>
        <p:nvSpPr>
          <p:cNvPr id="573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990600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STRUCTURAL COLLAPSE FIRE TEST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90600" y="2819400"/>
            <a:ext cx="6934200" cy="2514600"/>
          </a:xfrm>
        </p:spPr>
        <p:txBody>
          <a:bodyPr/>
          <a:lstStyle/>
          <a:p>
            <a:pPr algn="l" eaLnBrk="1" hangingPunct="1">
              <a:defRPr/>
            </a:pPr>
            <a:r>
              <a:rPr lang="en-US" dirty="0" smtClean="0">
                <a:solidFill>
                  <a:srgbClr val="FFFFFF"/>
                </a:solidFill>
              </a:rPr>
              <a:t>Single story, ordinary construction warehouse Test #2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6-</a:t>
            </a:r>
            <a:fld id="{DAB1A273-EA2E-401A-9EBE-258C63D6B758}" type="slidenum">
              <a:rPr lang="en-US"/>
              <a:pPr>
                <a:defRPr/>
              </a:pPr>
              <a:t>49</a:t>
            </a:fld>
            <a:endParaRPr lang="en-US" dirty="0"/>
          </a:p>
        </p:txBody>
      </p:sp>
      <p:pic>
        <p:nvPicPr>
          <p:cNvPr id="58371" name="Picture 2" descr="building layou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838200"/>
            <a:ext cx="68199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2" name="Line 3" descr="arrow"/>
          <p:cNvSpPr>
            <a:spLocks noChangeShapeType="1"/>
          </p:cNvSpPr>
          <p:nvPr/>
        </p:nvSpPr>
        <p:spPr bwMode="auto">
          <a:xfrm flipV="1">
            <a:off x="5638800" y="4267200"/>
            <a:ext cx="0" cy="14478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4800600" y="5791200"/>
            <a:ext cx="1857375" cy="312738"/>
          </a:xfrm>
          <a:prstGeom prst="rect">
            <a:avLst/>
          </a:prstGeom>
          <a:solidFill>
            <a:srgbClr val="FF00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2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Wall Separating Sections</a:t>
            </a:r>
          </a:p>
        </p:txBody>
      </p:sp>
      <p:sp>
        <p:nvSpPr>
          <p:cNvPr id="58373" name="Text Box 5"/>
          <p:cNvSpPr txBox="1">
            <a:spLocks noChangeArrowheads="1"/>
          </p:cNvSpPr>
          <p:nvPr/>
        </p:nvSpPr>
        <p:spPr bwMode="auto">
          <a:xfrm>
            <a:off x="441325" y="2779713"/>
            <a:ext cx="649288" cy="312737"/>
          </a:xfrm>
          <a:prstGeom prst="rect">
            <a:avLst/>
          </a:prstGeom>
          <a:solidFill>
            <a:srgbClr val="FF00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2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Side A</a:t>
            </a:r>
          </a:p>
        </p:txBody>
      </p:sp>
      <p:sp>
        <p:nvSpPr>
          <p:cNvPr id="58374" name="Text Box 6"/>
          <p:cNvSpPr txBox="1">
            <a:spLocks noChangeArrowheads="1"/>
          </p:cNvSpPr>
          <p:nvPr/>
        </p:nvSpPr>
        <p:spPr bwMode="auto">
          <a:xfrm>
            <a:off x="5486400" y="228600"/>
            <a:ext cx="1093788" cy="312738"/>
          </a:xfrm>
          <a:prstGeom prst="rect">
            <a:avLst/>
          </a:prstGeom>
          <a:solidFill>
            <a:srgbClr val="FF00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2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Roll Up Door</a:t>
            </a:r>
          </a:p>
        </p:txBody>
      </p:sp>
      <p:sp>
        <p:nvSpPr>
          <p:cNvPr id="58375" name="Text Box 7"/>
          <p:cNvSpPr txBox="1">
            <a:spLocks noChangeArrowheads="1"/>
          </p:cNvSpPr>
          <p:nvPr/>
        </p:nvSpPr>
        <p:spPr bwMode="auto">
          <a:xfrm>
            <a:off x="3641725" y="493713"/>
            <a:ext cx="641350" cy="312737"/>
          </a:xfrm>
          <a:prstGeom prst="rect">
            <a:avLst/>
          </a:prstGeom>
          <a:solidFill>
            <a:srgbClr val="FF00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2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Side B</a:t>
            </a:r>
          </a:p>
        </p:txBody>
      </p:sp>
      <p:sp>
        <p:nvSpPr>
          <p:cNvPr id="58377" name="Line 8" descr="arrow"/>
          <p:cNvSpPr>
            <a:spLocks noChangeShapeType="1"/>
          </p:cNvSpPr>
          <p:nvPr/>
        </p:nvSpPr>
        <p:spPr bwMode="auto">
          <a:xfrm flipV="1">
            <a:off x="685800" y="2133600"/>
            <a:ext cx="609600" cy="609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58378" name="Line 9" descr="arrow"/>
          <p:cNvSpPr>
            <a:spLocks noChangeShapeType="1"/>
          </p:cNvSpPr>
          <p:nvPr/>
        </p:nvSpPr>
        <p:spPr bwMode="auto">
          <a:xfrm>
            <a:off x="6019800" y="533400"/>
            <a:ext cx="0" cy="3810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58379" name="Text Box 10"/>
          <p:cNvSpPr txBox="1">
            <a:spLocks noChangeArrowheads="1"/>
          </p:cNvSpPr>
          <p:nvPr/>
        </p:nvSpPr>
        <p:spPr bwMode="auto">
          <a:xfrm>
            <a:off x="5638800" y="2203450"/>
            <a:ext cx="8159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 b="1" dirty="0">
                <a:latin typeface="Tahoma" pitchFamily="34" charset="0"/>
              </a:rPr>
              <a:t>REAR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6-</a:t>
            </a:r>
            <a:fld id="{13500439-DA1C-41E0-B2F5-4F45C41E43AB}" type="slidenum">
              <a:rPr lang="en-US"/>
              <a:pPr>
                <a:defRPr/>
              </a:pPr>
              <a:t>5</a:t>
            </a:fld>
            <a:endParaRPr lang="en-US" dirty="0"/>
          </a:p>
        </p:txBody>
      </p:sp>
      <p:pic>
        <p:nvPicPr>
          <p:cNvPr id="39939" name="Picture 2" descr="image of small buildi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533400"/>
            <a:ext cx="78486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0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62475" y="3138488"/>
            <a:ext cx="1905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1" name="Text Box 5"/>
          <p:cNvSpPr txBox="1">
            <a:spLocks noChangeArrowheads="1"/>
          </p:cNvSpPr>
          <p:nvPr/>
        </p:nvSpPr>
        <p:spPr bwMode="auto">
          <a:xfrm>
            <a:off x="2270125" y="43799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sz="1800" dirty="0">
              <a:latin typeface="Arial" charset="0"/>
            </a:endParaRPr>
          </a:p>
        </p:txBody>
      </p:sp>
      <p:sp>
        <p:nvSpPr>
          <p:cNvPr id="40965" name="Text Box 6"/>
          <p:cNvSpPr txBox="1">
            <a:spLocks noChangeArrowheads="1"/>
          </p:cNvSpPr>
          <p:nvPr/>
        </p:nvSpPr>
        <p:spPr bwMode="auto">
          <a:xfrm>
            <a:off x="2819400" y="4114800"/>
            <a:ext cx="636588" cy="3000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Side C</a:t>
            </a:r>
          </a:p>
        </p:txBody>
      </p:sp>
      <p:sp>
        <p:nvSpPr>
          <p:cNvPr id="40966" name="Text Box 7"/>
          <p:cNvSpPr txBox="1">
            <a:spLocks noChangeArrowheads="1"/>
          </p:cNvSpPr>
          <p:nvPr/>
        </p:nvSpPr>
        <p:spPr bwMode="auto">
          <a:xfrm>
            <a:off x="5334000" y="4419600"/>
            <a:ext cx="628650" cy="3000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Side B</a:t>
            </a:r>
          </a:p>
        </p:txBody>
      </p:sp>
      <p:sp>
        <p:nvSpPr>
          <p:cNvPr id="40967" name="Text Box 15"/>
          <p:cNvSpPr txBox="1">
            <a:spLocks noChangeArrowheads="1"/>
          </p:cNvSpPr>
          <p:nvPr/>
        </p:nvSpPr>
        <p:spPr bwMode="auto">
          <a:xfrm>
            <a:off x="4419600" y="685800"/>
            <a:ext cx="1482725" cy="66516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Each Firefighter </a:t>
            </a:r>
          </a:p>
          <a:p>
            <a:pPr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Mannequin Weighs</a:t>
            </a:r>
          </a:p>
          <a:p>
            <a:pPr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280 lbs with Gear</a:t>
            </a:r>
          </a:p>
        </p:txBody>
      </p:sp>
      <p:sp>
        <p:nvSpPr>
          <p:cNvPr id="39945" name="Line 16" descr="arrow"/>
          <p:cNvSpPr>
            <a:spLocks noChangeShapeType="1"/>
          </p:cNvSpPr>
          <p:nvPr/>
        </p:nvSpPr>
        <p:spPr bwMode="auto">
          <a:xfrm flipH="1">
            <a:off x="5029200" y="1371600"/>
            <a:ext cx="0" cy="4572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40969" name="Text Box 17"/>
          <p:cNvSpPr txBox="1">
            <a:spLocks noChangeArrowheads="1"/>
          </p:cNvSpPr>
          <p:nvPr/>
        </p:nvSpPr>
        <p:spPr bwMode="auto">
          <a:xfrm>
            <a:off x="4800600" y="2438400"/>
            <a:ext cx="1360488" cy="66516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Air Conditioning </a:t>
            </a:r>
          </a:p>
          <a:p>
            <a:pPr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Unit Weight</a:t>
            </a:r>
          </a:p>
          <a:p>
            <a:pPr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500 lbs</a:t>
            </a:r>
          </a:p>
        </p:txBody>
      </p:sp>
      <p:sp>
        <p:nvSpPr>
          <p:cNvPr id="39947" name="Line 18" descr="arrow"/>
          <p:cNvSpPr>
            <a:spLocks noChangeShapeType="1"/>
          </p:cNvSpPr>
          <p:nvPr/>
        </p:nvSpPr>
        <p:spPr bwMode="auto">
          <a:xfrm flipH="1" flipV="1">
            <a:off x="4267200" y="2438400"/>
            <a:ext cx="5334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6-</a:t>
            </a:r>
            <a:fld id="{DC2E470B-3479-4715-B038-7E4059111A9A}" type="slidenum">
              <a:rPr lang="en-US"/>
              <a:pPr>
                <a:defRPr/>
              </a:pPr>
              <a:t>50</a:t>
            </a:fld>
            <a:endParaRPr lang="en-US" dirty="0"/>
          </a:p>
        </p:txBody>
      </p:sp>
      <p:pic>
        <p:nvPicPr>
          <p:cNvPr id="59395" name="Picture 2" descr="image of Detail A of building structo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9400" y="2057400"/>
            <a:ext cx="5981700" cy="354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381000" y="3352800"/>
            <a:ext cx="2590800" cy="1219200"/>
          </a:xfrm>
          <a:prstGeom prst="rect">
            <a:avLst/>
          </a:prstGeom>
          <a:solidFill>
            <a:srgbClr val="FF0000"/>
          </a:solidFill>
          <a:ln w="38100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n-US" sz="12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Warehouse Dimensions</a:t>
            </a:r>
          </a:p>
          <a:p>
            <a:pPr algn="ctr">
              <a:defRPr/>
            </a:pPr>
            <a:r>
              <a:rPr lang="en-US" sz="12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1 Story - </a:t>
            </a:r>
            <a:r>
              <a:rPr lang="en-US" sz="12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50' </a:t>
            </a:r>
            <a:r>
              <a:rPr lang="en-US" sz="12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x </a:t>
            </a:r>
            <a:r>
              <a:rPr lang="en-US" sz="12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135'</a:t>
            </a:r>
            <a:endParaRPr lang="en-US" sz="1200" b="1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>
              <a:defRPr/>
            </a:pPr>
            <a:r>
              <a:rPr lang="en-US" sz="12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Ordinary Construction</a:t>
            </a:r>
          </a:p>
          <a:p>
            <a:pPr algn="ctr">
              <a:defRPr/>
            </a:pPr>
            <a:r>
              <a:rPr lang="en-US" sz="12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Peaked Roof</a:t>
            </a:r>
          </a:p>
          <a:p>
            <a:pPr algn="ctr">
              <a:defRPr/>
            </a:pPr>
            <a:r>
              <a:rPr lang="en-US" sz="12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Supported on Wood Trusses</a:t>
            </a:r>
          </a:p>
        </p:txBody>
      </p:sp>
      <p:pic>
        <p:nvPicPr>
          <p:cNvPr id="59397" name="Picture 4" descr="image of detail B building structo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228600"/>
            <a:ext cx="5181600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6-</a:t>
            </a:r>
            <a:fld id="{7B24DCB2-09FE-4E1A-B2DE-7AE1501F3F04}" type="slidenum">
              <a:rPr lang="en-US"/>
              <a:pPr>
                <a:defRPr/>
              </a:pPr>
              <a:t>51</a:t>
            </a:fld>
            <a:endParaRPr lang="en-US" dirty="0"/>
          </a:p>
        </p:txBody>
      </p:sp>
      <p:pic>
        <p:nvPicPr>
          <p:cNvPr id="60419" name="Picture 2" descr="building layou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2362200"/>
            <a:ext cx="7686675" cy="270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3505200" y="5334000"/>
            <a:ext cx="1501775" cy="312738"/>
          </a:xfrm>
          <a:prstGeom prst="rect">
            <a:avLst/>
          </a:prstGeom>
          <a:solidFill>
            <a:srgbClr val="FF00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2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Front Wall - Side A</a:t>
            </a:r>
          </a:p>
        </p:txBody>
      </p:sp>
      <p:sp>
        <p:nvSpPr>
          <p:cNvPr id="60420" name="Text Box 5"/>
          <p:cNvSpPr txBox="1">
            <a:spLocks noChangeArrowheads="1"/>
          </p:cNvSpPr>
          <p:nvPr/>
        </p:nvSpPr>
        <p:spPr bwMode="auto">
          <a:xfrm>
            <a:off x="3352800" y="1295400"/>
            <a:ext cx="2293938" cy="312738"/>
          </a:xfrm>
          <a:prstGeom prst="rect">
            <a:avLst/>
          </a:prstGeom>
          <a:solidFill>
            <a:srgbClr val="FF00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2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Dividing Wall Between Sections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6-</a:t>
            </a:r>
            <a:fld id="{EA334825-6151-4CED-9855-0F60022C083C}" type="slidenum">
              <a:rPr lang="en-US"/>
              <a:pPr>
                <a:defRPr/>
              </a:pPr>
              <a:t>52</a:t>
            </a:fld>
            <a:endParaRPr lang="en-US" dirty="0"/>
          </a:p>
        </p:txBody>
      </p:sp>
      <p:pic>
        <p:nvPicPr>
          <p:cNvPr id="61443" name="Picture 2" descr="building layou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9050"/>
            <a:ext cx="6919913" cy="6469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4" name="Text Box 3"/>
          <p:cNvSpPr txBox="1">
            <a:spLocks noChangeArrowheads="1"/>
          </p:cNvSpPr>
          <p:nvPr/>
        </p:nvSpPr>
        <p:spPr bwMode="auto">
          <a:xfrm>
            <a:off x="4724400" y="5638800"/>
            <a:ext cx="1752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dirty="0"/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4038600" y="5105400"/>
            <a:ext cx="2590800" cy="1219200"/>
          </a:xfrm>
          <a:prstGeom prst="rect">
            <a:avLst/>
          </a:prstGeom>
          <a:solidFill>
            <a:srgbClr val="FF0000"/>
          </a:solidFill>
          <a:ln w="38100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n-US" sz="12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Warehouse Dimensions</a:t>
            </a:r>
          </a:p>
          <a:p>
            <a:pPr algn="ctr">
              <a:defRPr/>
            </a:pPr>
            <a:r>
              <a:rPr lang="en-US" sz="12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1 Story - </a:t>
            </a:r>
            <a:r>
              <a:rPr lang="en-US" sz="12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50' </a:t>
            </a:r>
            <a:r>
              <a:rPr lang="en-US" sz="12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x </a:t>
            </a:r>
            <a:r>
              <a:rPr lang="en-US" sz="12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135'</a:t>
            </a:r>
            <a:endParaRPr lang="en-US" sz="1200" b="1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>
              <a:defRPr/>
            </a:pPr>
            <a:r>
              <a:rPr lang="en-US" sz="12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Ordinary Construction</a:t>
            </a:r>
          </a:p>
          <a:p>
            <a:pPr algn="ctr">
              <a:defRPr/>
            </a:pPr>
            <a:r>
              <a:rPr lang="en-US" sz="12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Peaked Roof</a:t>
            </a:r>
          </a:p>
          <a:p>
            <a:pPr algn="ctr">
              <a:defRPr/>
            </a:pPr>
            <a:r>
              <a:rPr lang="en-US" sz="12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Supported on Wood Trusses</a:t>
            </a:r>
          </a:p>
        </p:txBody>
      </p:sp>
      <p:sp>
        <p:nvSpPr>
          <p:cNvPr id="61445" name="Rectangle 5"/>
          <p:cNvSpPr>
            <a:spLocks noChangeArrowheads="1"/>
          </p:cNvSpPr>
          <p:nvPr/>
        </p:nvSpPr>
        <p:spPr bwMode="auto">
          <a:xfrm>
            <a:off x="2362200" y="762000"/>
            <a:ext cx="4267200" cy="276999"/>
          </a:xfrm>
          <a:prstGeom prst="rect">
            <a:avLst/>
          </a:prstGeom>
          <a:solidFill>
            <a:srgbClr val="FF00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12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Front Section </a:t>
            </a:r>
            <a:r>
              <a:rPr lang="en-US" sz="12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50' </a:t>
            </a:r>
            <a:r>
              <a:rPr lang="en-US" sz="12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x </a:t>
            </a:r>
            <a:r>
              <a:rPr lang="en-US" sz="12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90'                        </a:t>
            </a:r>
            <a:r>
              <a:rPr lang="en-US" sz="12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Rear Section </a:t>
            </a:r>
            <a:r>
              <a:rPr lang="en-US" sz="12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50' </a:t>
            </a:r>
            <a:r>
              <a:rPr lang="en-US" sz="12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x </a:t>
            </a:r>
            <a:r>
              <a:rPr lang="en-US" sz="12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45'</a:t>
            </a:r>
            <a:endParaRPr lang="en-US" sz="1200" b="1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61447" name="Line 6" descr="arrow"/>
          <p:cNvSpPr>
            <a:spLocks noChangeShapeType="1"/>
          </p:cNvSpPr>
          <p:nvPr/>
        </p:nvSpPr>
        <p:spPr bwMode="auto">
          <a:xfrm>
            <a:off x="6477000" y="1066800"/>
            <a:ext cx="0" cy="8382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61448" name="Line 7" descr="arrow"/>
          <p:cNvSpPr>
            <a:spLocks noChangeShapeType="1"/>
          </p:cNvSpPr>
          <p:nvPr/>
        </p:nvSpPr>
        <p:spPr bwMode="auto">
          <a:xfrm>
            <a:off x="2667000" y="1066800"/>
            <a:ext cx="0" cy="9144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3" name="Text Box 8"/>
          <p:cNvSpPr txBox="1">
            <a:spLocks noChangeArrowheads="1"/>
          </p:cNvSpPr>
          <p:nvPr/>
        </p:nvSpPr>
        <p:spPr bwMode="auto">
          <a:xfrm>
            <a:off x="136525" y="2474913"/>
            <a:ext cx="649288" cy="312737"/>
          </a:xfrm>
          <a:prstGeom prst="rect">
            <a:avLst/>
          </a:prstGeom>
          <a:solidFill>
            <a:srgbClr val="FF00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2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Side 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6-</a:t>
            </a:r>
            <a:fld id="{779AEC70-1441-4292-841F-D67D62CFACC3}" type="slidenum">
              <a:rPr lang="en-US"/>
              <a:pPr>
                <a:defRPr/>
              </a:pPr>
              <a:t>53</a:t>
            </a:fld>
            <a:endParaRPr lang="en-US" dirty="0"/>
          </a:p>
        </p:txBody>
      </p:sp>
      <p:pic>
        <p:nvPicPr>
          <p:cNvPr id="28676" name="Picture 2" descr="image of wood pallets in buildi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304800"/>
            <a:ext cx="82296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7" name="Line 4" descr="arrow"/>
          <p:cNvSpPr>
            <a:spLocks noChangeShapeType="1"/>
          </p:cNvSpPr>
          <p:nvPr/>
        </p:nvSpPr>
        <p:spPr bwMode="auto">
          <a:xfrm flipH="1" flipV="1">
            <a:off x="3505200" y="2743200"/>
            <a:ext cx="1752600" cy="914400"/>
          </a:xfrm>
          <a:prstGeom prst="line">
            <a:avLst/>
          </a:prstGeom>
          <a:noFill/>
          <a:ln w="5715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5273675" y="3505200"/>
            <a:ext cx="2416175" cy="9398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Three Stacks of Ten Wood Pallets</a:t>
            </a:r>
          </a:p>
          <a:p>
            <a:pPr algn="ctr"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Second Section of Warehouse</a:t>
            </a:r>
          </a:p>
          <a:p>
            <a:pPr algn="ctr">
              <a:defRPr/>
            </a:pPr>
            <a:r>
              <a:rPr lang="en-US" sz="1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50' </a:t>
            </a: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x </a:t>
            </a:r>
            <a:r>
              <a:rPr lang="en-US" sz="1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45'</a:t>
            </a:r>
            <a:endParaRPr lang="en-US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algn="ctr"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Test # 2</a:t>
            </a:r>
            <a:r>
              <a:rPr lang="en-US" sz="18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</a:p>
        </p:txBody>
      </p:sp>
      <p:sp>
        <p:nvSpPr>
          <p:cNvPr id="28678" name="Text Box 15"/>
          <p:cNvSpPr txBox="1">
            <a:spLocks noChangeArrowheads="1"/>
          </p:cNvSpPr>
          <p:nvPr/>
        </p:nvSpPr>
        <p:spPr bwMode="auto">
          <a:xfrm>
            <a:off x="3352800" y="685800"/>
            <a:ext cx="2605088" cy="374650"/>
          </a:xfrm>
          <a:prstGeom prst="rect">
            <a:avLst/>
          </a:prstGeom>
          <a:solidFill>
            <a:srgbClr val="FF0000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16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Burn Time – 00:00 Seconds</a:t>
            </a:r>
          </a:p>
        </p:txBody>
      </p:sp>
      <p:graphicFrame>
        <p:nvGraphicFramePr>
          <p:cNvPr id="28674" name="Object 16" descr="Burn time scale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6172124"/>
              </p:ext>
            </p:extLst>
          </p:nvPr>
        </p:nvGraphicFramePr>
        <p:xfrm>
          <a:off x="381000" y="5410200"/>
          <a:ext cx="8763000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5" name="Chart" r:id="rId4" imgW="7124700" imgH="1038225" progId="MSGraph.Chart.8">
                  <p:embed followColorScheme="full"/>
                </p:oleObj>
              </mc:Choice>
              <mc:Fallback>
                <p:oleObj name="Chart" r:id="rId4" imgW="7124700" imgH="1038225" progId="MSGraph.Chart.8">
                  <p:embed followColorScheme="full"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5410200"/>
                        <a:ext cx="8763000" cy="1219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8680" name="Group 17"/>
          <p:cNvGrpSpPr>
            <a:grpSpLocks/>
          </p:cNvGrpSpPr>
          <p:nvPr/>
        </p:nvGrpSpPr>
        <p:grpSpPr bwMode="auto">
          <a:xfrm>
            <a:off x="7391400" y="5105400"/>
            <a:ext cx="304800" cy="823913"/>
            <a:chOff x="4944" y="3657"/>
            <a:chExt cx="192" cy="519"/>
          </a:xfrm>
        </p:grpSpPr>
        <p:sp>
          <p:nvSpPr>
            <p:cNvPr id="28681" name="Text Box 18"/>
            <p:cNvSpPr txBox="1">
              <a:spLocks noChangeArrowheads="1"/>
            </p:cNvSpPr>
            <p:nvPr/>
          </p:nvSpPr>
          <p:spPr bwMode="auto">
            <a:xfrm>
              <a:off x="4944" y="3657"/>
              <a:ext cx="192" cy="233"/>
            </a:xfrm>
            <a:prstGeom prst="rect">
              <a:avLst/>
            </a:prstGeom>
            <a:solidFill>
              <a:srgbClr val="FF00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800" b="1" dirty="0">
                  <a:solidFill>
                    <a:srgbClr val="000000"/>
                  </a:solidFill>
                  <a:latin typeface="Arial" charset="0"/>
                </a:rPr>
                <a:t>X</a:t>
              </a:r>
            </a:p>
          </p:txBody>
        </p:sp>
        <p:sp>
          <p:nvSpPr>
            <p:cNvPr id="28682" name="Line 19" descr="arrow"/>
            <p:cNvSpPr>
              <a:spLocks noChangeShapeType="1"/>
            </p:cNvSpPr>
            <p:nvPr/>
          </p:nvSpPr>
          <p:spPr bwMode="auto">
            <a:xfrm>
              <a:off x="5040" y="3840"/>
              <a:ext cx="0" cy="33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6-</a:t>
            </a:r>
            <a:fld id="{45EBC233-3ABB-48F7-85E4-A0470135356A}" type="slidenum">
              <a:rPr lang="en-US"/>
              <a:pPr>
                <a:defRPr/>
              </a:pPr>
              <a:t>54</a:t>
            </a:fld>
            <a:endParaRPr lang="en-US" dirty="0"/>
          </a:p>
        </p:txBody>
      </p:sp>
      <p:pic>
        <p:nvPicPr>
          <p:cNvPr id="29700" name="Picture 2" descr="image of fire inside buildi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381000"/>
            <a:ext cx="83820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3549650" y="3965575"/>
            <a:ext cx="1131888" cy="3000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Roll-Up Door </a:t>
            </a:r>
            <a:endParaRPr lang="en-US" sz="12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29701" name="Text Box 5"/>
          <p:cNvSpPr txBox="1">
            <a:spLocks noChangeArrowheads="1"/>
          </p:cNvSpPr>
          <p:nvPr/>
        </p:nvSpPr>
        <p:spPr bwMode="auto">
          <a:xfrm>
            <a:off x="3697288" y="1450975"/>
            <a:ext cx="636587" cy="3000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Side D</a:t>
            </a:r>
          </a:p>
        </p:txBody>
      </p:sp>
      <p:sp>
        <p:nvSpPr>
          <p:cNvPr id="29703" name="Rectangle 7"/>
          <p:cNvSpPr>
            <a:spLocks noChangeArrowheads="1"/>
          </p:cNvSpPr>
          <p:nvPr/>
        </p:nvSpPr>
        <p:spPr bwMode="auto">
          <a:xfrm>
            <a:off x="4403725" y="3246438"/>
            <a:ext cx="336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800" dirty="0">
                <a:solidFill>
                  <a:srgbClr val="FF0101"/>
                </a:solidFill>
                <a:latin typeface="Arial" charset="0"/>
              </a:rPr>
              <a:t>X</a:t>
            </a:r>
          </a:p>
        </p:txBody>
      </p:sp>
      <p:sp>
        <p:nvSpPr>
          <p:cNvPr id="3" name="Text Box 11"/>
          <p:cNvSpPr txBox="1">
            <a:spLocks noChangeArrowheads="1"/>
          </p:cNvSpPr>
          <p:nvPr/>
        </p:nvSpPr>
        <p:spPr bwMode="auto">
          <a:xfrm>
            <a:off x="3048000" y="609600"/>
            <a:ext cx="2617788" cy="374650"/>
          </a:xfrm>
          <a:prstGeom prst="rect">
            <a:avLst/>
          </a:prstGeom>
          <a:solidFill>
            <a:srgbClr val="FF0000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16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Burn Time – 02:30 Minutes</a:t>
            </a:r>
          </a:p>
        </p:txBody>
      </p:sp>
      <p:graphicFrame>
        <p:nvGraphicFramePr>
          <p:cNvPr id="29698" name="Object 12" descr="Burn time scale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5592978"/>
              </p:ext>
            </p:extLst>
          </p:nvPr>
        </p:nvGraphicFramePr>
        <p:xfrm>
          <a:off x="381000" y="5410200"/>
          <a:ext cx="8763000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9" name="Chart" r:id="rId4" imgW="7124700" imgH="1038225" progId="MSGraph.Chart.8">
                  <p:embed followColorScheme="full"/>
                </p:oleObj>
              </mc:Choice>
              <mc:Fallback>
                <p:oleObj name="Chart" r:id="rId4" imgW="7124700" imgH="1038225" progId="MSGraph.Chart.8">
                  <p:embed followColorScheme="full"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5410200"/>
                        <a:ext cx="8763000" cy="1219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9705" name="Group 13"/>
          <p:cNvGrpSpPr>
            <a:grpSpLocks/>
          </p:cNvGrpSpPr>
          <p:nvPr/>
        </p:nvGrpSpPr>
        <p:grpSpPr bwMode="auto">
          <a:xfrm>
            <a:off x="7391400" y="5105400"/>
            <a:ext cx="304800" cy="823913"/>
            <a:chOff x="4944" y="3657"/>
            <a:chExt cx="192" cy="519"/>
          </a:xfrm>
        </p:grpSpPr>
        <p:sp>
          <p:nvSpPr>
            <p:cNvPr id="29706" name="Text Box 14"/>
            <p:cNvSpPr txBox="1">
              <a:spLocks noChangeArrowheads="1"/>
            </p:cNvSpPr>
            <p:nvPr/>
          </p:nvSpPr>
          <p:spPr bwMode="auto">
            <a:xfrm>
              <a:off x="4944" y="3657"/>
              <a:ext cx="192" cy="233"/>
            </a:xfrm>
            <a:prstGeom prst="rect">
              <a:avLst/>
            </a:prstGeom>
            <a:solidFill>
              <a:srgbClr val="FF00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800" b="1" dirty="0">
                  <a:solidFill>
                    <a:srgbClr val="000000"/>
                  </a:solidFill>
                  <a:latin typeface="Arial" charset="0"/>
                </a:rPr>
                <a:t>X</a:t>
              </a:r>
            </a:p>
          </p:txBody>
        </p:sp>
        <p:sp>
          <p:nvSpPr>
            <p:cNvPr id="29707" name="Line 15" descr="arrow"/>
            <p:cNvSpPr>
              <a:spLocks noChangeShapeType="1"/>
            </p:cNvSpPr>
            <p:nvPr/>
          </p:nvSpPr>
          <p:spPr bwMode="auto">
            <a:xfrm>
              <a:off x="5040" y="3840"/>
              <a:ext cx="0" cy="33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6-</a:t>
            </a:r>
            <a:fld id="{8DED0B82-3ED2-40CA-8699-DEAB38C3FE97}" type="slidenum">
              <a:rPr lang="en-US"/>
              <a:pPr>
                <a:defRPr/>
              </a:pPr>
              <a:t>55</a:t>
            </a:fld>
            <a:endParaRPr lang="en-US" dirty="0"/>
          </a:p>
        </p:txBody>
      </p:sp>
      <p:pic>
        <p:nvPicPr>
          <p:cNvPr id="30724" name="Picture 2" descr="image of fire inside buildi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381000"/>
            <a:ext cx="85344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3702050" y="3813175"/>
            <a:ext cx="1131888" cy="3000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Roll-Up Door </a:t>
            </a:r>
            <a:endParaRPr lang="en-US" sz="12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30725" name="Text Box 5"/>
          <p:cNvSpPr txBox="1">
            <a:spLocks noChangeArrowheads="1"/>
          </p:cNvSpPr>
          <p:nvPr/>
        </p:nvSpPr>
        <p:spPr bwMode="auto">
          <a:xfrm>
            <a:off x="2706688" y="2670175"/>
            <a:ext cx="636587" cy="3000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Side D</a:t>
            </a:r>
          </a:p>
        </p:txBody>
      </p:sp>
      <p:sp>
        <p:nvSpPr>
          <p:cNvPr id="30726" name="Text Box 11"/>
          <p:cNvSpPr txBox="1">
            <a:spLocks noChangeArrowheads="1"/>
          </p:cNvSpPr>
          <p:nvPr/>
        </p:nvSpPr>
        <p:spPr bwMode="auto">
          <a:xfrm>
            <a:off x="3048000" y="609600"/>
            <a:ext cx="2617788" cy="374650"/>
          </a:xfrm>
          <a:prstGeom prst="rect">
            <a:avLst/>
          </a:prstGeom>
          <a:solidFill>
            <a:srgbClr val="FF0000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16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Burn Time – 03:15 Minutes</a:t>
            </a:r>
          </a:p>
        </p:txBody>
      </p:sp>
      <p:graphicFrame>
        <p:nvGraphicFramePr>
          <p:cNvPr id="30722" name="Object 12" descr="Burn time scale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0700320"/>
              </p:ext>
            </p:extLst>
          </p:nvPr>
        </p:nvGraphicFramePr>
        <p:xfrm>
          <a:off x="381000" y="5410200"/>
          <a:ext cx="8763000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3" name="Chart" r:id="rId4" imgW="7124700" imgH="1038225" progId="MSGraph.Chart.8">
                  <p:embed followColorScheme="full"/>
                </p:oleObj>
              </mc:Choice>
              <mc:Fallback>
                <p:oleObj name="Chart" r:id="rId4" imgW="7124700" imgH="1038225" progId="MSGraph.Chart.8">
                  <p:embed followColorScheme="full"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5410200"/>
                        <a:ext cx="8763000" cy="1219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0728" name="Group 13"/>
          <p:cNvGrpSpPr>
            <a:grpSpLocks/>
          </p:cNvGrpSpPr>
          <p:nvPr/>
        </p:nvGrpSpPr>
        <p:grpSpPr bwMode="auto">
          <a:xfrm>
            <a:off x="7391400" y="5105400"/>
            <a:ext cx="304800" cy="823913"/>
            <a:chOff x="4944" y="3657"/>
            <a:chExt cx="192" cy="519"/>
          </a:xfrm>
        </p:grpSpPr>
        <p:sp>
          <p:nvSpPr>
            <p:cNvPr id="30729" name="Text Box 14"/>
            <p:cNvSpPr txBox="1">
              <a:spLocks noChangeArrowheads="1"/>
            </p:cNvSpPr>
            <p:nvPr/>
          </p:nvSpPr>
          <p:spPr bwMode="auto">
            <a:xfrm>
              <a:off x="4944" y="3657"/>
              <a:ext cx="192" cy="233"/>
            </a:xfrm>
            <a:prstGeom prst="rect">
              <a:avLst/>
            </a:prstGeom>
            <a:solidFill>
              <a:srgbClr val="FF00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800" b="1" dirty="0">
                  <a:solidFill>
                    <a:srgbClr val="000000"/>
                  </a:solidFill>
                  <a:latin typeface="Arial" charset="0"/>
                </a:rPr>
                <a:t>X</a:t>
              </a:r>
            </a:p>
          </p:txBody>
        </p:sp>
        <p:sp>
          <p:nvSpPr>
            <p:cNvPr id="30730" name="Line 15" descr="arrow"/>
            <p:cNvSpPr>
              <a:spLocks noChangeShapeType="1"/>
            </p:cNvSpPr>
            <p:nvPr/>
          </p:nvSpPr>
          <p:spPr bwMode="auto">
            <a:xfrm>
              <a:off x="5040" y="3840"/>
              <a:ext cx="0" cy="33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6-</a:t>
            </a:r>
            <a:fld id="{ED25DA22-17CB-49E4-B413-B362AA54C33E}" type="slidenum">
              <a:rPr lang="en-US"/>
              <a:pPr>
                <a:defRPr/>
              </a:pPr>
              <a:t>56</a:t>
            </a:fld>
            <a:endParaRPr lang="en-US" dirty="0"/>
          </a:p>
        </p:txBody>
      </p:sp>
      <p:pic>
        <p:nvPicPr>
          <p:cNvPr id="31748" name="Picture 2" descr="image of fire inside buildi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" y="157163"/>
            <a:ext cx="8172450" cy="4491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6288088" y="2822575"/>
            <a:ext cx="636587" cy="3000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Side D</a:t>
            </a:r>
          </a:p>
        </p:txBody>
      </p:sp>
      <p:sp>
        <p:nvSpPr>
          <p:cNvPr id="31749" name="Text Box 5"/>
          <p:cNvSpPr txBox="1">
            <a:spLocks noChangeArrowheads="1"/>
          </p:cNvSpPr>
          <p:nvPr/>
        </p:nvSpPr>
        <p:spPr bwMode="auto">
          <a:xfrm>
            <a:off x="3873500" y="3660775"/>
            <a:ext cx="1093788" cy="3000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Roll-Up Door</a:t>
            </a:r>
            <a:endParaRPr lang="en-US" sz="12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31750" name="Text Box 10"/>
          <p:cNvSpPr txBox="1">
            <a:spLocks noChangeArrowheads="1"/>
          </p:cNvSpPr>
          <p:nvPr/>
        </p:nvSpPr>
        <p:spPr bwMode="auto">
          <a:xfrm>
            <a:off x="3048000" y="533400"/>
            <a:ext cx="2516188" cy="374650"/>
          </a:xfrm>
          <a:prstGeom prst="rect">
            <a:avLst/>
          </a:prstGeom>
          <a:solidFill>
            <a:srgbClr val="FF0000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16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Burn Time – 6:30 Minutes</a:t>
            </a:r>
          </a:p>
        </p:txBody>
      </p:sp>
      <p:graphicFrame>
        <p:nvGraphicFramePr>
          <p:cNvPr id="31746" name="Object 11" descr="Burn time scale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91589663"/>
              </p:ext>
            </p:extLst>
          </p:nvPr>
        </p:nvGraphicFramePr>
        <p:xfrm>
          <a:off x="381000" y="5410200"/>
          <a:ext cx="8763000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7" name="Chart" r:id="rId4" imgW="7124700" imgH="1038225" progId="MSGraph.Chart.8">
                  <p:embed followColorScheme="full"/>
                </p:oleObj>
              </mc:Choice>
              <mc:Fallback>
                <p:oleObj name="Chart" r:id="rId4" imgW="7124700" imgH="1038225" progId="MSGraph.Chart.8">
                  <p:embed followColorScheme="full"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5410200"/>
                        <a:ext cx="8763000" cy="1219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1752" name="Group 12"/>
          <p:cNvGrpSpPr>
            <a:grpSpLocks/>
          </p:cNvGrpSpPr>
          <p:nvPr/>
        </p:nvGrpSpPr>
        <p:grpSpPr bwMode="auto">
          <a:xfrm>
            <a:off x="7391400" y="5105400"/>
            <a:ext cx="304800" cy="823913"/>
            <a:chOff x="4944" y="3657"/>
            <a:chExt cx="192" cy="519"/>
          </a:xfrm>
        </p:grpSpPr>
        <p:sp>
          <p:nvSpPr>
            <p:cNvPr id="31753" name="Text Box 13"/>
            <p:cNvSpPr txBox="1">
              <a:spLocks noChangeArrowheads="1"/>
            </p:cNvSpPr>
            <p:nvPr/>
          </p:nvSpPr>
          <p:spPr bwMode="auto">
            <a:xfrm>
              <a:off x="4944" y="3657"/>
              <a:ext cx="192" cy="233"/>
            </a:xfrm>
            <a:prstGeom prst="rect">
              <a:avLst/>
            </a:prstGeom>
            <a:solidFill>
              <a:srgbClr val="FF00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800" b="1" dirty="0">
                  <a:solidFill>
                    <a:srgbClr val="000000"/>
                  </a:solidFill>
                  <a:latin typeface="Arial" charset="0"/>
                </a:rPr>
                <a:t>X</a:t>
              </a:r>
            </a:p>
          </p:txBody>
        </p:sp>
        <p:sp>
          <p:nvSpPr>
            <p:cNvPr id="31754" name="Line 14" descr="arrow"/>
            <p:cNvSpPr>
              <a:spLocks noChangeShapeType="1"/>
            </p:cNvSpPr>
            <p:nvPr/>
          </p:nvSpPr>
          <p:spPr bwMode="auto">
            <a:xfrm>
              <a:off x="5040" y="3840"/>
              <a:ext cx="0" cy="33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6-</a:t>
            </a:r>
            <a:fld id="{F266C768-98D4-4F5D-9F99-0C3A3EFE73B4}" type="slidenum">
              <a:rPr lang="en-US"/>
              <a:pPr>
                <a:defRPr/>
              </a:pPr>
              <a:t>57</a:t>
            </a:fld>
            <a:endParaRPr lang="en-US" dirty="0"/>
          </a:p>
        </p:txBody>
      </p:sp>
      <p:pic>
        <p:nvPicPr>
          <p:cNvPr id="32772" name="Picture 2" descr="image of fire on roo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457200"/>
            <a:ext cx="8001000" cy="4191000"/>
          </a:xfrm>
          <a:prstGeom prst="rect">
            <a:avLst/>
          </a:prstGeom>
          <a:solidFill>
            <a:srgbClr val="FFFF00"/>
          </a:solidFill>
          <a:ln w="9525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32773" name="Line 4" descr="arrow"/>
          <p:cNvSpPr>
            <a:spLocks noChangeShapeType="1"/>
          </p:cNvSpPr>
          <p:nvPr/>
        </p:nvSpPr>
        <p:spPr bwMode="auto">
          <a:xfrm>
            <a:off x="3352800" y="2514600"/>
            <a:ext cx="685800" cy="4572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1235075" y="2133600"/>
            <a:ext cx="2354263" cy="3000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Roof Burning Around Ventilator</a:t>
            </a:r>
            <a:endParaRPr lang="en-US" sz="12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32774" name="Text Box 6"/>
          <p:cNvSpPr txBox="1">
            <a:spLocks noChangeArrowheads="1"/>
          </p:cNvSpPr>
          <p:nvPr/>
        </p:nvSpPr>
        <p:spPr bwMode="auto">
          <a:xfrm>
            <a:off x="4359275" y="3810000"/>
            <a:ext cx="628650" cy="3000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Side B</a:t>
            </a:r>
          </a:p>
        </p:txBody>
      </p:sp>
      <p:sp>
        <p:nvSpPr>
          <p:cNvPr id="32775" name="Text Box 11"/>
          <p:cNvSpPr txBox="1">
            <a:spLocks noChangeArrowheads="1"/>
          </p:cNvSpPr>
          <p:nvPr/>
        </p:nvSpPr>
        <p:spPr bwMode="auto">
          <a:xfrm>
            <a:off x="3276600" y="685800"/>
            <a:ext cx="2516188" cy="374650"/>
          </a:xfrm>
          <a:prstGeom prst="rect">
            <a:avLst/>
          </a:prstGeom>
          <a:solidFill>
            <a:srgbClr val="FF0000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16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Burn Time – 9:00 Minutes</a:t>
            </a:r>
          </a:p>
        </p:txBody>
      </p:sp>
      <p:graphicFrame>
        <p:nvGraphicFramePr>
          <p:cNvPr id="32770" name="Object 12" descr="Burn time scale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7930638"/>
              </p:ext>
            </p:extLst>
          </p:nvPr>
        </p:nvGraphicFramePr>
        <p:xfrm>
          <a:off x="381000" y="5410200"/>
          <a:ext cx="8763000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81" name="Chart" r:id="rId4" imgW="7124700" imgH="1038225" progId="MSGraph.Chart.8">
                  <p:embed followColorScheme="full"/>
                </p:oleObj>
              </mc:Choice>
              <mc:Fallback>
                <p:oleObj name="Chart" r:id="rId4" imgW="7124700" imgH="1038225" progId="MSGraph.Chart.8">
                  <p:embed followColorScheme="full"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5410200"/>
                        <a:ext cx="8763000" cy="1219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2777" name="Group 13"/>
          <p:cNvGrpSpPr>
            <a:grpSpLocks/>
          </p:cNvGrpSpPr>
          <p:nvPr/>
        </p:nvGrpSpPr>
        <p:grpSpPr bwMode="auto">
          <a:xfrm>
            <a:off x="7391400" y="5105400"/>
            <a:ext cx="304800" cy="823913"/>
            <a:chOff x="4944" y="3657"/>
            <a:chExt cx="192" cy="519"/>
          </a:xfrm>
        </p:grpSpPr>
        <p:sp>
          <p:nvSpPr>
            <p:cNvPr id="32778" name="Text Box 14"/>
            <p:cNvSpPr txBox="1">
              <a:spLocks noChangeArrowheads="1"/>
            </p:cNvSpPr>
            <p:nvPr/>
          </p:nvSpPr>
          <p:spPr bwMode="auto">
            <a:xfrm>
              <a:off x="4944" y="3657"/>
              <a:ext cx="192" cy="233"/>
            </a:xfrm>
            <a:prstGeom prst="rect">
              <a:avLst/>
            </a:prstGeom>
            <a:solidFill>
              <a:srgbClr val="FF00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800" b="1" dirty="0">
                  <a:solidFill>
                    <a:srgbClr val="000000"/>
                  </a:solidFill>
                  <a:latin typeface="Arial" charset="0"/>
                </a:rPr>
                <a:t>X</a:t>
              </a:r>
            </a:p>
          </p:txBody>
        </p:sp>
        <p:sp>
          <p:nvSpPr>
            <p:cNvPr id="32779" name="Line 15" descr="arrow"/>
            <p:cNvSpPr>
              <a:spLocks noChangeShapeType="1"/>
            </p:cNvSpPr>
            <p:nvPr/>
          </p:nvSpPr>
          <p:spPr bwMode="auto">
            <a:xfrm>
              <a:off x="5040" y="3840"/>
              <a:ext cx="0" cy="33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6-</a:t>
            </a:r>
            <a:fld id="{AFAEC3A5-EB40-4722-8DDA-1B75BA64AE16}" type="slidenum">
              <a:rPr lang="en-US"/>
              <a:pPr>
                <a:defRPr/>
              </a:pPr>
              <a:t>58</a:t>
            </a:fld>
            <a:endParaRPr lang="en-US" dirty="0"/>
          </a:p>
        </p:txBody>
      </p:sp>
      <p:pic>
        <p:nvPicPr>
          <p:cNvPr id="33796" name="Picture 2" descr="image of building on fi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28600"/>
            <a:ext cx="83058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7" name="Line 7" descr="arrow"/>
          <p:cNvSpPr>
            <a:spLocks noChangeShapeType="1"/>
          </p:cNvSpPr>
          <p:nvPr/>
        </p:nvSpPr>
        <p:spPr bwMode="auto">
          <a:xfrm>
            <a:off x="2362200" y="1676400"/>
            <a:ext cx="1371600" cy="381000"/>
          </a:xfrm>
          <a:prstGeom prst="line">
            <a:avLst/>
          </a:prstGeom>
          <a:noFill/>
          <a:ln w="5715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2" name="Text Box 8"/>
          <p:cNvSpPr txBox="1">
            <a:spLocks noChangeArrowheads="1"/>
          </p:cNvSpPr>
          <p:nvPr/>
        </p:nvSpPr>
        <p:spPr bwMode="auto">
          <a:xfrm>
            <a:off x="6264275" y="3048000"/>
            <a:ext cx="628650" cy="3000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Side B</a:t>
            </a:r>
          </a:p>
        </p:txBody>
      </p:sp>
      <p:sp>
        <p:nvSpPr>
          <p:cNvPr id="33798" name="Text Box 13"/>
          <p:cNvSpPr txBox="1">
            <a:spLocks noChangeArrowheads="1"/>
          </p:cNvSpPr>
          <p:nvPr/>
        </p:nvSpPr>
        <p:spPr bwMode="auto">
          <a:xfrm>
            <a:off x="3048000" y="609600"/>
            <a:ext cx="2617788" cy="374650"/>
          </a:xfrm>
          <a:prstGeom prst="rect">
            <a:avLst/>
          </a:prstGeom>
          <a:solidFill>
            <a:srgbClr val="FF0000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16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Burn Time – 13:30 Minutes</a:t>
            </a:r>
          </a:p>
        </p:txBody>
      </p:sp>
      <p:sp>
        <p:nvSpPr>
          <p:cNvPr id="33799" name="Text Box 14"/>
          <p:cNvSpPr txBox="1">
            <a:spLocks noChangeArrowheads="1"/>
          </p:cNvSpPr>
          <p:nvPr/>
        </p:nvSpPr>
        <p:spPr bwMode="auto">
          <a:xfrm>
            <a:off x="2759075" y="3429000"/>
            <a:ext cx="1093788" cy="3000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Roll-Up Door</a:t>
            </a:r>
            <a:endParaRPr lang="en-US" sz="12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graphicFrame>
        <p:nvGraphicFramePr>
          <p:cNvPr id="33794" name="Object 15" descr="Burn time scale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2526316"/>
              </p:ext>
            </p:extLst>
          </p:nvPr>
        </p:nvGraphicFramePr>
        <p:xfrm>
          <a:off x="381000" y="5410200"/>
          <a:ext cx="8763000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05" name="Chart" r:id="rId4" imgW="7124700" imgH="1038225" progId="MSGraph.Chart.8">
                  <p:embed followColorScheme="full"/>
                </p:oleObj>
              </mc:Choice>
              <mc:Fallback>
                <p:oleObj name="Chart" r:id="rId4" imgW="7124700" imgH="1038225" progId="MSGraph.Chart.8">
                  <p:embed followColorScheme="full"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5410200"/>
                        <a:ext cx="8763000" cy="1219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3801" name="Group 16"/>
          <p:cNvGrpSpPr>
            <a:grpSpLocks/>
          </p:cNvGrpSpPr>
          <p:nvPr/>
        </p:nvGrpSpPr>
        <p:grpSpPr bwMode="auto">
          <a:xfrm>
            <a:off x="7391400" y="5105400"/>
            <a:ext cx="304800" cy="823913"/>
            <a:chOff x="4944" y="3657"/>
            <a:chExt cx="192" cy="519"/>
          </a:xfrm>
        </p:grpSpPr>
        <p:sp>
          <p:nvSpPr>
            <p:cNvPr id="33802" name="Text Box 17"/>
            <p:cNvSpPr txBox="1">
              <a:spLocks noChangeArrowheads="1"/>
            </p:cNvSpPr>
            <p:nvPr/>
          </p:nvSpPr>
          <p:spPr bwMode="auto">
            <a:xfrm>
              <a:off x="4944" y="3657"/>
              <a:ext cx="192" cy="233"/>
            </a:xfrm>
            <a:prstGeom prst="rect">
              <a:avLst/>
            </a:prstGeom>
            <a:solidFill>
              <a:srgbClr val="FF00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800" b="1" dirty="0">
                  <a:solidFill>
                    <a:srgbClr val="000000"/>
                  </a:solidFill>
                  <a:latin typeface="Arial" charset="0"/>
                </a:rPr>
                <a:t>X</a:t>
              </a:r>
            </a:p>
          </p:txBody>
        </p:sp>
        <p:sp>
          <p:nvSpPr>
            <p:cNvPr id="33803" name="Line 18" descr="arrow"/>
            <p:cNvSpPr>
              <a:spLocks noChangeShapeType="1"/>
            </p:cNvSpPr>
            <p:nvPr/>
          </p:nvSpPr>
          <p:spPr bwMode="auto">
            <a:xfrm>
              <a:off x="5040" y="3840"/>
              <a:ext cx="0" cy="33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6-</a:t>
            </a:r>
            <a:fld id="{420F58B1-2A32-443C-9E1D-E9F58FFC1BDB}" type="slidenum">
              <a:rPr lang="en-US"/>
              <a:pPr>
                <a:defRPr/>
              </a:pPr>
              <a:t>59</a:t>
            </a:fld>
            <a:endParaRPr lang="en-US" dirty="0"/>
          </a:p>
        </p:txBody>
      </p:sp>
      <p:pic>
        <p:nvPicPr>
          <p:cNvPr id="34820" name="Picture 2" descr="image of building on fire with roof collaps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228600"/>
            <a:ext cx="79248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1" name="Line 4" descr="arrow"/>
          <p:cNvSpPr>
            <a:spLocks noChangeShapeType="1"/>
          </p:cNvSpPr>
          <p:nvPr/>
        </p:nvSpPr>
        <p:spPr bwMode="auto">
          <a:xfrm flipH="1" flipV="1">
            <a:off x="3200400" y="1828800"/>
            <a:ext cx="2743200" cy="0"/>
          </a:xfrm>
          <a:prstGeom prst="line">
            <a:avLst/>
          </a:prstGeom>
          <a:noFill/>
          <a:ln w="5715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6035675" y="1600200"/>
            <a:ext cx="1608138" cy="4826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Partial Roof Collapse</a:t>
            </a:r>
          </a:p>
          <a:p>
            <a:pPr algn="ctr">
              <a:defRPr/>
            </a:pPr>
            <a:r>
              <a:rPr lang="en-US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15:20 Minutes</a:t>
            </a:r>
          </a:p>
        </p:txBody>
      </p:sp>
      <p:sp>
        <p:nvSpPr>
          <p:cNvPr id="34822" name="Text Box 14"/>
          <p:cNvSpPr txBox="1">
            <a:spLocks noChangeArrowheads="1"/>
          </p:cNvSpPr>
          <p:nvPr/>
        </p:nvSpPr>
        <p:spPr bwMode="auto">
          <a:xfrm>
            <a:off x="2971800" y="457200"/>
            <a:ext cx="2617788" cy="374650"/>
          </a:xfrm>
          <a:prstGeom prst="rect">
            <a:avLst/>
          </a:prstGeom>
          <a:solidFill>
            <a:srgbClr val="FF0000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16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Burn Time – 15:20 Minutes</a:t>
            </a:r>
          </a:p>
        </p:txBody>
      </p:sp>
      <p:graphicFrame>
        <p:nvGraphicFramePr>
          <p:cNvPr id="34818" name="Object 15" descr="Burn time scale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8425758"/>
              </p:ext>
            </p:extLst>
          </p:nvPr>
        </p:nvGraphicFramePr>
        <p:xfrm>
          <a:off x="381000" y="5410200"/>
          <a:ext cx="8763000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29" name="Chart" r:id="rId4" imgW="7124700" imgH="1038225" progId="MSGraph.Chart.8">
                  <p:embed followColorScheme="full"/>
                </p:oleObj>
              </mc:Choice>
              <mc:Fallback>
                <p:oleObj name="Chart" r:id="rId4" imgW="7124700" imgH="1038225" progId="MSGraph.Chart.8">
                  <p:embed followColorScheme="full"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5410200"/>
                        <a:ext cx="8763000" cy="1219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4824" name="Group 16"/>
          <p:cNvGrpSpPr>
            <a:grpSpLocks/>
          </p:cNvGrpSpPr>
          <p:nvPr/>
        </p:nvGrpSpPr>
        <p:grpSpPr bwMode="auto">
          <a:xfrm>
            <a:off x="7391400" y="4876800"/>
            <a:ext cx="304800" cy="823913"/>
            <a:chOff x="4944" y="3657"/>
            <a:chExt cx="192" cy="519"/>
          </a:xfrm>
        </p:grpSpPr>
        <p:sp>
          <p:nvSpPr>
            <p:cNvPr id="34825" name="Text Box 17"/>
            <p:cNvSpPr txBox="1">
              <a:spLocks noChangeArrowheads="1"/>
            </p:cNvSpPr>
            <p:nvPr/>
          </p:nvSpPr>
          <p:spPr bwMode="auto">
            <a:xfrm>
              <a:off x="4944" y="3657"/>
              <a:ext cx="192" cy="233"/>
            </a:xfrm>
            <a:prstGeom prst="rect">
              <a:avLst/>
            </a:prstGeom>
            <a:solidFill>
              <a:srgbClr val="FF00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800" b="1" dirty="0">
                  <a:solidFill>
                    <a:srgbClr val="000000"/>
                  </a:solidFill>
                  <a:latin typeface="Arial" charset="0"/>
                </a:rPr>
                <a:t>X</a:t>
              </a:r>
            </a:p>
          </p:txBody>
        </p:sp>
        <p:sp>
          <p:nvSpPr>
            <p:cNvPr id="34826" name="Line 18" descr="arrow"/>
            <p:cNvSpPr>
              <a:spLocks noChangeShapeType="1"/>
            </p:cNvSpPr>
            <p:nvPr/>
          </p:nvSpPr>
          <p:spPr bwMode="auto">
            <a:xfrm>
              <a:off x="5040" y="3840"/>
              <a:ext cx="0" cy="33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6-</a:t>
            </a:r>
            <a:fld id="{F2F02B76-689B-4356-9AFD-8EC1FB04B9B3}" type="slidenum">
              <a:rPr lang="en-US"/>
              <a:pPr>
                <a:defRPr/>
              </a:pPr>
              <a:t>6</a:t>
            </a:fld>
            <a:endParaRPr lang="en-US" dirty="0"/>
          </a:p>
        </p:txBody>
      </p:sp>
      <p:pic>
        <p:nvPicPr>
          <p:cNvPr id="40963" name="Picture 2" descr="layout of buildi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457200"/>
            <a:ext cx="57277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6-</a:t>
            </a:r>
            <a:fld id="{10432432-8FEF-45DB-9828-0E989BC9F0D8}" type="slidenum">
              <a:rPr lang="en-US"/>
              <a:pPr>
                <a:defRPr/>
              </a:pPr>
              <a:t>60</a:t>
            </a:fld>
            <a:endParaRPr lang="en-US" dirty="0"/>
          </a:p>
        </p:txBody>
      </p:sp>
      <p:sp>
        <p:nvSpPr>
          <p:cNvPr id="63492" name="Text Box 4"/>
          <p:cNvSpPr txBox="1">
            <a:spLocks noChangeArrowheads="1"/>
          </p:cNvSpPr>
          <p:nvPr/>
        </p:nvSpPr>
        <p:spPr bwMode="auto">
          <a:xfrm>
            <a:off x="914400" y="2574925"/>
            <a:ext cx="7467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LINE-OF-DUTY DEATHS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6-</a:t>
            </a:r>
            <a:fld id="{3B0D2226-AE11-480E-B92F-27D95233123C}" type="slidenum">
              <a:rPr lang="en-US"/>
              <a:pPr>
                <a:defRPr/>
              </a:pPr>
              <a:t>61</a:t>
            </a:fld>
            <a:endParaRPr lang="en-US" dirty="0"/>
          </a:p>
        </p:txBody>
      </p:sp>
      <p:pic>
        <p:nvPicPr>
          <p:cNvPr id="63491" name="Picture 2" descr="Number of fatalities and incidents per year graph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0588" y="533400"/>
            <a:ext cx="7362825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6-</a:t>
            </a:r>
            <a:fld id="{B542B58A-5237-4CC6-9015-EE50E49D69B8}" type="slidenum">
              <a:rPr lang="en-US"/>
              <a:pPr>
                <a:defRPr/>
              </a:pPr>
              <a:t>62</a:t>
            </a:fld>
            <a:endParaRPr lang="en-US" dirty="0"/>
          </a:p>
        </p:txBody>
      </p:sp>
      <p:pic>
        <p:nvPicPr>
          <p:cNvPr id="64515" name="Picture 2" descr="Number of fatalities due to structural collapse by month graph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52525" y="952500"/>
            <a:ext cx="683895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6-</a:t>
            </a:r>
            <a:fld id="{19BAE9B5-6629-4203-A62D-5C018B1C1F0D}" type="slidenum">
              <a:rPr lang="en-US"/>
              <a:pPr>
                <a:defRPr/>
              </a:pPr>
              <a:t>63</a:t>
            </a:fld>
            <a:endParaRPr lang="en-US" dirty="0"/>
          </a:p>
        </p:txBody>
      </p:sp>
      <p:pic>
        <p:nvPicPr>
          <p:cNvPr id="65539" name="Picture 2" descr="Number of fatalities due to structural collapse by time of incident graph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7238" y="1033463"/>
            <a:ext cx="7629525" cy="479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6-</a:t>
            </a:r>
            <a:fld id="{8B0F30B3-FB59-42AA-911A-382DDC029716}" type="slidenum">
              <a:rPr lang="en-US"/>
              <a:pPr>
                <a:defRPr/>
              </a:pPr>
              <a:t>64</a:t>
            </a:fld>
            <a:endParaRPr lang="en-US" dirty="0"/>
          </a:p>
        </p:txBody>
      </p:sp>
      <p:pic>
        <p:nvPicPr>
          <p:cNvPr id="66563" name="Picture 2" descr="Number of firefigther fatalities due to structural collapse by age graph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2500" y="1100138"/>
            <a:ext cx="7239000" cy="465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6-</a:t>
            </a:r>
            <a:fld id="{4F64AF2C-12A5-47AD-9CAB-5C5823FC2FBF}" type="slidenum">
              <a:rPr lang="en-US"/>
              <a:pPr>
                <a:defRPr/>
              </a:pPr>
              <a:t>65</a:t>
            </a:fld>
            <a:endParaRPr lang="en-US" dirty="0"/>
          </a:p>
        </p:txBody>
      </p:sp>
      <p:pic>
        <p:nvPicPr>
          <p:cNvPr id="67587" name="Picture 2" descr="Number of fatalities due to structural collapse by years of experience graph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0588" y="1076325"/>
            <a:ext cx="7362825" cy="470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6-</a:t>
            </a:r>
            <a:fld id="{92706628-F567-4545-8F25-BCF64117807C}" type="slidenum">
              <a:rPr lang="en-US"/>
              <a:pPr>
                <a:defRPr/>
              </a:pPr>
              <a:t>66</a:t>
            </a:fld>
            <a:endParaRPr lang="en-US" dirty="0"/>
          </a:p>
        </p:txBody>
      </p:sp>
      <p:pic>
        <p:nvPicPr>
          <p:cNvPr id="68611" name="Picture 2" descr="Number of fatalities due to structural collapse by rank graph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4388" y="1052513"/>
            <a:ext cx="7515225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6-</a:t>
            </a:r>
            <a:fld id="{B1F4048F-389A-4E6B-BA18-2CDACDA7206A}" type="slidenum">
              <a:rPr lang="en-US"/>
              <a:pPr>
                <a:defRPr/>
              </a:pPr>
              <a:t>67</a:t>
            </a:fld>
            <a:endParaRPr lang="en-US" dirty="0"/>
          </a:p>
        </p:txBody>
      </p:sp>
      <p:pic>
        <p:nvPicPr>
          <p:cNvPr id="69635" name="Picture 2" descr="Number of firefighter fatalities due to structural collapse by activity type graph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1538" y="1071563"/>
            <a:ext cx="7400925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6-</a:t>
            </a:r>
            <a:fld id="{DFBD18F8-EF5A-44B4-81CC-9309B0493BA0}" type="slidenum">
              <a:rPr lang="en-US"/>
              <a:pPr>
                <a:defRPr/>
              </a:pPr>
              <a:t>68</a:t>
            </a:fld>
            <a:endParaRPr lang="en-US" dirty="0"/>
          </a:p>
        </p:txBody>
      </p:sp>
      <p:pic>
        <p:nvPicPr>
          <p:cNvPr id="70659" name="Picture 2" descr="Number of fatalities due to structural collapse by nature of death graph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8675" y="1109663"/>
            <a:ext cx="7486650" cy="463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6-</a:t>
            </a:r>
            <a:fld id="{19C09FA7-6551-4B9C-BD48-15E0F91BD51D}" type="slidenum">
              <a:rPr lang="en-US"/>
              <a:pPr>
                <a:defRPr/>
              </a:pPr>
              <a:t>69</a:t>
            </a:fld>
            <a:endParaRPr lang="en-US" dirty="0"/>
          </a:p>
        </p:txBody>
      </p:sp>
      <p:pic>
        <p:nvPicPr>
          <p:cNvPr id="71683" name="Picture 2" descr="Number of fatalities due to structural collapse by activity and duty type graph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050" y="981075"/>
            <a:ext cx="7581900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6-</a:t>
            </a:r>
            <a:fld id="{3BBFD2C8-20B9-42DD-AECD-636DB1ADC4AA}" type="slidenum">
              <a:rPr lang="en-US"/>
              <a:pPr>
                <a:defRPr/>
              </a:pPr>
              <a:t>7</a:t>
            </a:fld>
            <a:endParaRPr lang="en-US" dirty="0"/>
          </a:p>
        </p:txBody>
      </p:sp>
      <p:pic>
        <p:nvPicPr>
          <p:cNvPr id="41987" name="Picture 2" descr="plot of outside of buildi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762000"/>
            <a:ext cx="7242175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6-</a:t>
            </a:r>
            <a:fld id="{423392AC-073E-48A8-8886-F54BD37BC8C4}" type="slidenum">
              <a:rPr lang="en-US"/>
              <a:pPr>
                <a:defRPr/>
              </a:pPr>
              <a:t>70</a:t>
            </a:fld>
            <a:endParaRPr lang="en-US" dirty="0"/>
          </a:p>
        </p:txBody>
      </p:sp>
      <p:pic>
        <p:nvPicPr>
          <p:cNvPr id="72707" name="Picture 2" descr="Number of fatalities due to structural collapse by cause of death and duty type graph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2500" y="1276350"/>
            <a:ext cx="7239000" cy="430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6-</a:t>
            </a:r>
            <a:fld id="{655A02C3-182F-491D-A183-53193C9EDFC8}" type="slidenum">
              <a:rPr lang="en-US"/>
              <a:pPr>
                <a:defRPr/>
              </a:pPr>
              <a:t>71</a:t>
            </a:fld>
            <a:endParaRPr lang="en-US" dirty="0"/>
          </a:p>
        </p:txBody>
      </p:sp>
      <p:pic>
        <p:nvPicPr>
          <p:cNvPr id="73731" name="Picture 2" descr="Number of fatalities due to structural collapse by month and rank graph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5838" y="1295400"/>
            <a:ext cx="7172325" cy="416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6-</a:t>
            </a:r>
            <a:fld id="{E19A92D0-5F93-4DED-8ADC-78B4BF94E651}" type="slidenum">
              <a:rPr lang="en-US"/>
              <a:pPr>
                <a:defRPr/>
              </a:pPr>
              <a:t>72</a:t>
            </a:fld>
            <a:endParaRPr lang="en-US" dirty="0"/>
          </a:p>
        </p:txBody>
      </p:sp>
      <p:pic>
        <p:nvPicPr>
          <p:cNvPr id="74755" name="Picture 2" descr="Number of fatalities due to structural collapse by activity and cause of death graph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4413" y="1157288"/>
            <a:ext cx="7115175" cy="454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6-</a:t>
            </a:r>
            <a:fld id="{1C24C60E-EA52-475A-B65D-3A5BFA990718}" type="slidenum">
              <a:rPr lang="en-US"/>
              <a:pPr>
                <a:defRPr/>
              </a:pPr>
              <a:t>73</a:t>
            </a:fld>
            <a:endParaRPr lang="en-US" dirty="0"/>
          </a:p>
        </p:txBody>
      </p:sp>
      <p:pic>
        <p:nvPicPr>
          <p:cNvPr id="75779" name="Picture 2050" descr="Number of fatalities due to structural collapse by cause of death and property type graph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6300" y="971550"/>
            <a:ext cx="7391400" cy="491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6-</a:t>
            </a:r>
            <a:fld id="{68DE4454-EDB8-4ADA-B4A7-D0A76C1DFF1F}" type="slidenum">
              <a:rPr lang="en-US"/>
              <a:pPr>
                <a:defRPr/>
              </a:pPr>
              <a:t>74</a:t>
            </a:fld>
            <a:endParaRPr lang="en-US" dirty="0"/>
          </a:p>
        </p:txBody>
      </p:sp>
      <p:pic>
        <p:nvPicPr>
          <p:cNvPr id="76803" name="Picture 2" descr="Firefighter fatalities due to structural collapse by cause an nature of death graph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8700" y="1047750"/>
            <a:ext cx="7086600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6-</a:t>
            </a:r>
            <a:fld id="{2946CE9C-364C-4844-845F-88722490271D}" type="slidenum">
              <a:rPr lang="en-US"/>
              <a:pPr>
                <a:defRPr/>
              </a:pPr>
              <a:t>75</a:t>
            </a:fld>
            <a:endParaRPr lang="en-US" dirty="0"/>
          </a:p>
        </p:txBody>
      </p:sp>
      <p:pic>
        <p:nvPicPr>
          <p:cNvPr id="77827" name="Picture 2" descr="Number of fatalities due to structural collapse by property type and status graph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6775" y="1238250"/>
            <a:ext cx="7410450" cy="438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6-</a:t>
            </a:r>
            <a:fld id="{C7941FFE-0E94-4AB7-96FB-BC7C775B315F}" type="slidenum">
              <a:rPr lang="en-US"/>
              <a:pPr>
                <a:defRPr/>
              </a:pPr>
              <a:t>76</a:t>
            </a:fld>
            <a:endParaRPr lang="en-US" dirty="0"/>
          </a:p>
        </p:txBody>
      </p:sp>
      <p:pic>
        <p:nvPicPr>
          <p:cNvPr id="78851" name="Picture 2" descr="Number of fatalities due to structural collapse by activity and status graph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176338"/>
            <a:ext cx="7315200" cy="450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6-</a:t>
            </a:r>
            <a:fld id="{24A946A6-74CC-4C52-94CB-FEB994CDA0EC}" type="slidenum">
              <a:rPr lang="en-US"/>
              <a:pPr>
                <a:defRPr/>
              </a:pPr>
              <a:t>77</a:t>
            </a:fld>
            <a:endParaRPr lang="en-US" dirty="0"/>
          </a:p>
        </p:txBody>
      </p:sp>
      <p:pic>
        <p:nvPicPr>
          <p:cNvPr id="79875" name="Picture 2" descr="Number of fatalities due to structural collapse by activity and property type graph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7738" y="885825"/>
            <a:ext cx="7248525" cy="508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6-</a:t>
            </a:r>
            <a:fld id="{0565EBA0-5462-42BA-80B0-B87FB2F88B58}" type="slidenum">
              <a:rPr lang="en-US"/>
              <a:pPr>
                <a:defRPr/>
              </a:pPr>
              <a:t>78</a:t>
            </a:fld>
            <a:endParaRPr lang="en-US" dirty="0"/>
          </a:p>
        </p:txBody>
      </p:sp>
      <p:pic>
        <p:nvPicPr>
          <p:cNvPr id="80899" name="Picture 2" descr="Number of fatalities due to structural collapse by month and nature of death graph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7738" y="1233488"/>
            <a:ext cx="7248525" cy="439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6-</a:t>
            </a:r>
            <a:fld id="{38CECC50-4C98-4189-9366-DB6C3DFBF5B6}" type="slidenum">
              <a:rPr lang="en-US"/>
              <a:pPr>
                <a:defRPr/>
              </a:pPr>
              <a:t>79</a:t>
            </a:fld>
            <a:endParaRPr lang="en-US" dirty="0"/>
          </a:p>
        </p:txBody>
      </p:sp>
      <p:pic>
        <p:nvPicPr>
          <p:cNvPr id="81923" name="Picture 2" descr="Firefighter deaths due to structural collapse per year graph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919163"/>
            <a:ext cx="7467600" cy="501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6-</a:t>
            </a:r>
            <a:fld id="{65CEE537-F76B-4903-B0EA-151E245F012E}" type="slidenum">
              <a:rPr lang="en-US"/>
              <a:pPr>
                <a:defRPr/>
              </a:pPr>
              <a:t>8</a:t>
            </a:fld>
            <a:endParaRPr lang="en-US" dirty="0"/>
          </a:p>
        </p:txBody>
      </p:sp>
      <p:pic>
        <p:nvPicPr>
          <p:cNvPr id="43011" name="Picture 2" descr="image of living spac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762000"/>
            <a:ext cx="72390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6-</a:t>
            </a:r>
            <a:fld id="{F93430E9-8384-4363-90F6-2CE432977465}" type="slidenum">
              <a:rPr lang="en-US"/>
              <a:pPr>
                <a:defRPr/>
              </a:pPr>
              <a:t>80</a:t>
            </a:fld>
            <a:endParaRPr lang="en-US" dirty="0"/>
          </a:p>
        </p:txBody>
      </p:sp>
      <p:pic>
        <p:nvPicPr>
          <p:cNvPr id="82947" name="Picture 2" descr="93 deaths in 74 incidents in 1979-1988 graph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52400"/>
            <a:ext cx="44958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48" name="Picture 5" descr="63 deaths in 47 incidents in 1994-200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3352800"/>
            <a:ext cx="46482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49" name="Picture 4" descr="71 deaths in 54 incidents in 1923-1992 graph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53000" y="1371600"/>
            <a:ext cx="40386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6-</a:t>
            </a:r>
            <a:fld id="{BAD7C462-8093-43CA-A0C6-E3CACE7C12BE}" type="slidenum">
              <a:rPr lang="en-US"/>
              <a:pPr>
                <a:defRPr/>
              </a:pPr>
              <a:t>81</a:t>
            </a:fld>
            <a:endParaRPr lang="en-US" dirty="0"/>
          </a:p>
        </p:txBody>
      </p:sp>
      <p:pic>
        <p:nvPicPr>
          <p:cNvPr id="83971" name="Picture 2" descr="Fatalities by fixed property type in 1979-1988 graph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295400"/>
            <a:ext cx="80010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972" name="Picture 3" descr="Figure 21 - Fatalities by fixed property typ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90800" y="5257800"/>
            <a:ext cx="3952875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6-</a:t>
            </a:r>
            <a:fld id="{EFEF5E1C-915D-4B4A-A6F1-EF83110E47CA}" type="slidenum">
              <a:rPr lang="en-US"/>
              <a:pPr>
                <a:defRPr/>
              </a:pPr>
              <a:t>82</a:t>
            </a:fld>
            <a:endParaRPr lang="en-US" dirty="0"/>
          </a:p>
        </p:txBody>
      </p:sp>
      <p:pic>
        <p:nvPicPr>
          <p:cNvPr id="84995" name="Picture 2" descr="Fatalities by fixed property type in 1983-1992 graph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1600200"/>
            <a:ext cx="6629400" cy="340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996" name="Picture 3" descr="Figure 21 - Fatalities by fixed property typ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67000" y="5181600"/>
            <a:ext cx="3952875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6-</a:t>
            </a:r>
            <a:fld id="{37E8E329-425F-4637-A8DC-00C894674F45}" type="slidenum">
              <a:rPr lang="en-US"/>
              <a:pPr>
                <a:defRPr/>
              </a:pPr>
              <a:t>83</a:t>
            </a:fld>
            <a:endParaRPr lang="en-US" dirty="0"/>
          </a:p>
        </p:txBody>
      </p:sp>
      <p:pic>
        <p:nvPicPr>
          <p:cNvPr id="86019" name="Picture 3" descr="Figure 21 - Fatalities by fixed property typ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9400" y="5486400"/>
            <a:ext cx="3952875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020" name="Picture 4" descr="Fatalities by fixed property type in 1994-2002 graph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1876425"/>
            <a:ext cx="6553200" cy="310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6-</a:t>
            </a:r>
            <a:fld id="{736C6E98-BDF2-4821-8B39-E408C43F6991}" type="slidenum">
              <a:rPr lang="en-US"/>
              <a:pPr>
                <a:defRPr/>
              </a:pPr>
              <a:t>84</a:t>
            </a:fld>
            <a:endParaRPr lang="en-US" dirty="0"/>
          </a:p>
        </p:txBody>
      </p:sp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SUMMARY</a:t>
            </a:r>
          </a:p>
        </p:txBody>
      </p:sp>
      <p:sp>
        <p:nvSpPr>
          <p:cNvPr id="87043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1447800"/>
            <a:ext cx="8458200" cy="4495800"/>
          </a:xfrm>
        </p:spPr>
        <p:txBody>
          <a:bodyPr/>
          <a:lstStyle/>
          <a:p>
            <a:pPr marL="457200" indent="-457200" eaLnBrk="1" hangingPunct="1">
              <a:defRPr/>
            </a:pPr>
            <a:r>
              <a:rPr lang="en-US" dirty="0" smtClean="0">
                <a:cs typeface="Arial" charset="0"/>
              </a:rPr>
              <a:t>In this lesson you saw the importance of understanding burn time with regard to structural collapse. </a:t>
            </a:r>
          </a:p>
          <a:p>
            <a:pPr marL="457200" indent="-457200" eaLnBrk="1" hangingPunct="1">
              <a:defRPr/>
            </a:pPr>
            <a:r>
              <a:rPr lang="en-US" dirty="0" smtClean="0">
                <a:cs typeface="Arial" charset="0"/>
              </a:rPr>
              <a:t>You must consider how long the fire has been burning when you arrive on the scene.</a:t>
            </a:r>
          </a:p>
          <a:p>
            <a:pPr marL="457200" indent="-457200" eaLnBrk="1" hangingPunct="1">
              <a:defRPr/>
            </a:pPr>
            <a:r>
              <a:rPr lang="en-US" dirty="0" smtClean="0">
                <a:cs typeface="Arial" charset="0"/>
              </a:rPr>
              <a:t>The LODD statistics provided you with compelling information regarding how and where firefighters become fatalities.  Use this  information to keep you and your crew safe.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6-</a:t>
            </a:r>
            <a:fld id="{77CAAA35-D444-4191-9D4E-D4C9D2312821}" type="slidenum">
              <a:rPr lang="en-US"/>
              <a:pPr>
                <a:defRPr/>
              </a:pPr>
              <a:t>9</a:t>
            </a:fld>
            <a:endParaRPr lang="en-US" dirty="0"/>
          </a:p>
        </p:txBody>
      </p:sp>
      <p:pic>
        <p:nvPicPr>
          <p:cNvPr id="44035" name="Picture 2" descr="image of living spac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457200"/>
            <a:ext cx="70104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6" name="Line 4" descr="arrow"/>
          <p:cNvSpPr>
            <a:spLocks noChangeShapeType="1"/>
          </p:cNvSpPr>
          <p:nvPr/>
        </p:nvSpPr>
        <p:spPr bwMode="auto">
          <a:xfrm flipH="1">
            <a:off x="4648200" y="2590800"/>
            <a:ext cx="0" cy="8382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2290</TotalTime>
  <Words>965</Words>
  <Application>Microsoft Office PowerPoint</Application>
  <PresentationFormat>On-screen Show (4:3)</PresentationFormat>
  <Paragraphs>335</Paragraphs>
  <Slides>84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84</vt:i4>
      </vt:variant>
    </vt:vector>
  </HeadingPairs>
  <TitlesOfParts>
    <vt:vector size="87" baseType="lpstr">
      <vt:lpstr>Office Theme</vt:lpstr>
      <vt:lpstr>Photo House</vt:lpstr>
      <vt:lpstr>Chart</vt:lpstr>
      <vt:lpstr>PowerPoint Presentation</vt:lpstr>
      <vt:lpstr>OBJECTIVES</vt:lpstr>
      <vt:lpstr>STRUCTURAL COLLAPSE  FIRE TEST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STRUCTURAL COLLAPSE FIRE TEST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STRUCTURAL COLLAPSE FIRE TEST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SUMMARY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Phil </dc:creator>
  <cp:lastModifiedBy>tkelly12</cp:lastModifiedBy>
  <cp:revision>195</cp:revision>
  <cp:lastPrinted>2013-02-21T15:28:27Z</cp:lastPrinted>
  <dcterms:created xsi:type="dcterms:W3CDTF">2009-02-15T17:47:26Z</dcterms:created>
  <dcterms:modified xsi:type="dcterms:W3CDTF">2013-02-21T15:28:38Z</dcterms:modified>
</cp:coreProperties>
</file>